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Migra ExtraBold" panose="020B0604020202020204" charset="0"/>
      <p:regular r:id="rId31"/>
    </p:embeddedFont>
    <p:embeddedFont>
      <p:font typeface="Montserrat Extra-Bold" panose="020B0604020202020204" charset="0"/>
      <p:regular r:id="rId32"/>
    </p:embeddedFont>
    <p:embeddedFont>
      <p:font typeface="Montserrat Extra-Bold Bold" panose="020B0604020202020204" charset="0"/>
      <p:regular r:id="rId33"/>
    </p:embeddedFont>
    <p:embeddedFont>
      <p:font typeface="Montserrat Semi-Bold" panose="020B0604020202020204" charset="0"/>
      <p:regular r:id="rId34"/>
    </p:embeddedFont>
    <p:embeddedFont>
      <p:font typeface="Montserrat Semi-Bold Bold" panose="020B0604020202020204" charset="0"/>
      <p:regular r:id="rId35"/>
    </p:embeddedFont>
    <p:embeddedFont>
      <p:font typeface="Tex Gyre Bonum"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7CF06-1E6F-44CC-8263-B45FA5EE178E}" v="15" dt="2022-08-02T16:04:36.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9" d="100"/>
          <a:sy n="79" d="100"/>
        </p:scale>
        <p:origin x="610" y="8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876800" cy="2921000"/>
          </a:xfrm>
          <a:prstGeom prst="rect">
            <a:avLst/>
          </a:prstGeom>
        </p:spPr>
        <p:txBody>
          <a:bodyPr vert="horz" lIns="91440" tIns="45720" rIns="91440" bIns="45720" rtlCol="0"/>
          <a:lstStyle/>
          <a:p>
            <a:pPr lvl="0"/>
            <a:r>
              <a:rPr lang="en-US" dirty="0"/>
              <a:t>Hello, my name is _____. I am from ______.  I am here to talk to you about vaping and e-cigarettes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953000" cy="2692400"/>
          </a:xfrm>
          <a:prstGeom prst="rect">
            <a:avLst/>
          </a:prstGeom>
        </p:spPr>
        <p:txBody>
          <a:bodyPr vert="horz" lIns="91440" tIns="45720" rIns="91440" bIns="45720" rtlCol="0"/>
          <a:lstStyle/>
          <a:p>
            <a:pPr lvl="0"/>
            <a:r>
              <a:rPr lang="en-US" dirty="0"/>
              <a:t>Even though nicotine itself is dangerous and addictive, the other chemicals in the vape liquid are just as dangerous.  </a:t>
            </a:r>
          </a:p>
          <a:p>
            <a:pPr lvl="0"/>
            <a:endParaRPr lang="en-US" dirty="0"/>
          </a:p>
          <a:p>
            <a:pPr lvl="0"/>
            <a:r>
              <a:rPr lang="en-US" dirty="0"/>
              <a:t>Pretty much every organ of the body can be damaged by vaping. Especially your heart and lungs. </a:t>
            </a:r>
          </a:p>
          <a:p>
            <a:pPr lvl="0"/>
            <a:endParaRPr lang="en-US" dirty="0"/>
          </a:p>
          <a:p>
            <a:pPr lvl="0"/>
            <a:r>
              <a:rPr lang="en-US" dirty="0"/>
              <a:t>Vaping can give a teenager the same lung capacity as a 70-year-old. If you're someone who enjoys being athletic or having fun outdoors, you need those lungs to function.</a:t>
            </a:r>
          </a:p>
          <a:p>
            <a:pPr lvl="0"/>
            <a:endParaRPr lang="en-US" dirty="0"/>
          </a:p>
          <a:p>
            <a:pPr lvl="0"/>
            <a:r>
              <a:rPr lang="en-US" dirty="0"/>
              <a:t>Dentists are starting to report gum decay, mouth sores, and tooth decay from teen patients who vape.  Trying to keep a nice smile is difficult when your teeth and gums are starting to decay.</a:t>
            </a:r>
          </a:p>
          <a:p>
            <a:pPr lvl="0"/>
            <a:endParaRPr lang="en-US" dirty="0"/>
          </a:p>
          <a:p>
            <a:pPr lvl="0"/>
            <a:r>
              <a:rPr lang="en-US" dirty="0"/>
              <a:t>Another scary fact about being addicted to vaping, is that if you need surgery, the doctors may choose to wait until you quit before they will do it. </a:t>
            </a:r>
          </a:p>
          <a:p>
            <a:pPr lvl="0"/>
            <a:endParaRPr lang="en-US" dirty="0"/>
          </a:p>
          <a:p>
            <a:pPr lvl="0"/>
            <a:r>
              <a:rPr lang="en-US" dirty="0"/>
              <a:t>It's dangerous to put someone who can't do the lung function test under anesthesia, so doctors can refuse it.  If the surgery is an emergency, then they're taking a real chance with your life when they put you under.  </a:t>
            </a:r>
          </a:p>
          <a:p>
            <a:pPr lvl="0"/>
            <a:endParaRPr lang="en-US" dirty="0"/>
          </a:p>
          <a:p>
            <a:pPr lvl="0"/>
            <a:r>
              <a:rPr lang="en-US" dirty="0"/>
              <a:t>Is it worth it to risk your health and maybe your life because you're addicted to nicotine?  </a:t>
            </a:r>
          </a:p>
          <a:p>
            <a:pPr lvl="0"/>
            <a:endParaRPr lang="en-US" dirty="0"/>
          </a:p>
          <a:p>
            <a:pPr lvl="0"/>
            <a:r>
              <a:rPr lang="en-US" dirty="0"/>
              <a:t>That's a choice you have to make.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3733800" cy="2311400"/>
          </a:xfrm>
          <a:prstGeom prst="rect">
            <a:avLst/>
          </a:prstGeom>
        </p:spPr>
        <p:txBody>
          <a:bodyPr vert="horz" lIns="91440" tIns="45720" rIns="91440" bIns="45720" rtlCol="0"/>
          <a:lstStyle/>
          <a:p>
            <a:pPr lvl="0"/>
            <a:r>
              <a:rPr lang="en-US" dirty="0"/>
              <a:t>Did you know that vapes are known for exploding? </a:t>
            </a:r>
          </a:p>
          <a:p>
            <a:pPr lvl="0"/>
            <a:endParaRPr lang="en-US" dirty="0"/>
          </a:p>
          <a:p>
            <a:pPr lvl="0"/>
            <a:r>
              <a:rPr lang="en-US" dirty="0"/>
              <a:t>More than 275 cases have been reported of vape explosions.</a:t>
            </a:r>
          </a:p>
          <a:p>
            <a:pPr lvl="0"/>
            <a:endParaRPr lang="en-US" dirty="0"/>
          </a:p>
          <a:p>
            <a:pPr lvl="0"/>
            <a:r>
              <a:rPr lang="en-US" dirty="0"/>
              <a:t>People have been burned on their faces, hands and other body parts. Some have even lost teeth, and in 2018 a man lost his life due to a vape explosion. </a:t>
            </a:r>
          </a:p>
          <a:p>
            <a:pPr lvl="0"/>
            <a:endParaRPr lang="en-US" dirty="0"/>
          </a:p>
          <a:p>
            <a:pPr lvl="0"/>
            <a:r>
              <a:rPr lang="en-US" dirty="0"/>
              <a:t>The main link to the explosions has been the batteries inside of them. </a:t>
            </a:r>
          </a:p>
          <a:p>
            <a:pPr lvl="0"/>
            <a:endParaRPr lang="en-US" dirty="0"/>
          </a:p>
          <a:p>
            <a:pPr lvl="0"/>
            <a:r>
              <a:rPr lang="en-US" dirty="0"/>
              <a:t>Explosions really do belong in action movies, and not on your face and body.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Now we're going to talk about how do they hook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876800" cy="2566987"/>
          </a:xfrm>
          <a:prstGeom prst="rect">
            <a:avLst/>
          </a:prstGeom>
        </p:spPr>
        <p:txBody>
          <a:bodyPr vert="horz" lIns="91440" tIns="45720" rIns="91440" bIns="45720" rtlCol="0"/>
          <a:lstStyle/>
          <a:p>
            <a:pPr lvl="0"/>
            <a:r>
              <a:rPr lang="en-US" dirty="0"/>
              <a:t>You've probably heard the phrase "big tobacco" at some point in your life.  </a:t>
            </a:r>
          </a:p>
          <a:p>
            <a:pPr lvl="0"/>
            <a:endParaRPr lang="en-US" dirty="0"/>
          </a:p>
          <a:p>
            <a:pPr lvl="0"/>
            <a:r>
              <a:rPr lang="en-US" dirty="0"/>
              <a:t>When people say, "big tobacco", they are referring to the multi-BILLION-dollar tobacco industry that has spent many years and many billions of dollars in advertising to hook your parents and grandparents to cigarettes.</a:t>
            </a:r>
          </a:p>
          <a:p>
            <a:pPr lvl="0"/>
            <a:endParaRPr lang="en-US" dirty="0"/>
          </a:p>
          <a:p>
            <a:pPr lvl="0"/>
            <a:r>
              <a:rPr lang="en-US" dirty="0"/>
              <a:t>What you may not know, is that big tobacco now owns the vaping companies. </a:t>
            </a:r>
          </a:p>
          <a:p>
            <a:pPr lvl="0"/>
            <a:endParaRPr lang="en-US" dirty="0"/>
          </a:p>
          <a:p>
            <a:pPr lvl="0"/>
            <a:r>
              <a:rPr lang="en-US" dirty="0"/>
              <a:t>So, they have brought all their years of expertise in advertising to YOU, their newest consumer.</a:t>
            </a:r>
          </a:p>
          <a:p>
            <a:pPr lvl="0"/>
            <a:endParaRPr lang="en-US" dirty="0"/>
          </a:p>
          <a:p>
            <a:pPr lvl="0"/>
            <a:r>
              <a:rPr lang="en-US" dirty="0"/>
              <a:t>They're making their ads bright, fun to look to at, and they of course feature beautiful young people they know you are going to want to look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572000" cy="2463800"/>
          </a:xfrm>
          <a:prstGeom prst="rect">
            <a:avLst/>
          </a:prstGeom>
        </p:spPr>
        <p:txBody>
          <a:bodyPr vert="horz" lIns="91440" tIns="45720" rIns="91440" bIns="45720" rtlCol="0"/>
          <a:lstStyle/>
          <a:p>
            <a:pPr lvl="0"/>
            <a:endParaRPr dirty="0"/>
          </a:p>
          <a:p>
            <a:pPr lvl="0"/>
            <a:r>
              <a:rPr lang="en-US" dirty="0"/>
              <a:t>Another way they hook you is by using social media.  Vape companies are officially banned from advertising on social media, BUT that doesn't stop them.</a:t>
            </a:r>
          </a:p>
          <a:p>
            <a:pPr lvl="0"/>
            <a:endParaRPr lang="en-US" dirty="0"/>
          </a:p>
          <a:p>
            <a:pPr lvl="0"/>
            <a:r>
              <a:rPr lang="en-US" dirty="0"/>
              <a:t>When you see an influencer you like using vape-related hashtags, that influencer probably got a ton of free merchandise in exchange for that post.</a:t>
            </a:r>
          </a:p>
          <a:p>
            <a:pPr lvl="0"/>
            <a:endParaRPr lang="en-US" dirty="0"/>
          </a:p>
          <a:p>
            <a:pPr lvl="0"/>
            <a:r>
              <a:rPr lang="en-US" dirty="0"/>
              <a:t>They're not supposed to get paid for these posts, but we know that tobacco companies don't always listen or care about the rules.  Your favorite influencer isn't just posting because they like the product.  They're always getting something in return.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953000" cy="2463800"/>
          </a:xfrm>
          <a:prstGeom prst="rect">
            <a:avLst/>
          </a:prstGeom>
        </p:spPr>
        <p:txBody>
          <a:bodyPr vert="horz" lIns="91440" tIns="45720" rIns="91440" bIns="45720" rtlCol="0"/>
          <a:lstStyle/>
          <a:p>
            <a:pPr lvl="0"/>
            <a:r>
              <a:rPr lang="en-US" dirty="0"/>
              <a:t>Another hook?  Bright and shiny colors, and fun flavors.</a:t>
            </a:r>
          </a:p>
          <a:p>
            <a:pPr lvl="0"/>
            <a:endParaRPr lang="en-US" dirty="0"/>
          </a:p>
          <a:p>
            <a:pPr lvl="0"/>
            <a:r>
              <a:rPr lang="en-US" dirty="0"/>
              <a:t>Someone sees something bright and colorful; they're going to look at it. Who doesn't like something that's sweet? Or one of your favorite flavors of candy, drink, or a mixture of both? </a:t>
            </a:r>
          </a:p>
          <a:p>
            <a:pPr lvl="0"/>
            <a:endParaRPr lang="en-US" dirty="0"/>
          </a:p>
          <a:p>
            <a:pPr lvl="0"/>
            <a:r>
              <a:rPr lang="en-US" dirty="0"/>
              <a:t>Any flavor that you can think of tobacco companies has created it to draw younger people to using their products. </a:t>
            </a:r>
          </a:p>
          <a:p>
            <a:pPr lvl="0"/>
            <a:endParaRPr lang="en-US" dirty="0"/>
          </a:p>
          <a:p>
            <a:pPr lvl="0"/>
            <a:r>
              <a:rPr lang="en-US" dirty="0"/>
              <a:t>As shown, they have made vapes to mimic some of everyone's favorite type of candies and even cereals.</a:t>
            </a:r>
          </a:p>
          <a:p>
            <a:pPr lvl="0"/>
            <a:endParaRPr lang="en-US" dirty="0"/>
          </a:p>
          <a:p>
            <a:pPr lvl="0"/>
            <a:r>
              <a:rPr lang="en-US" dirty="0"/>
              <a:t>It is packed full of nicotine and other harmful chemicals.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2768600"/>
          </a:xfrm>
          <a:prstGeom prst="rect">
            <a:avLst/>
          </a:prstGeom>
        </p:spPr>
        <p:txBody>
          <a:bodyPr vert="horz" lIns="91440" tIns="45720" rIns="91440" bIns="45720" rtlCol="0"/>
          <a:lstStyle/>
          <a:p>
            <a:pPr lvl="0"/>
            <a:r>
              <a:rPr lang="en-US" dirty="0"/>
              <a:t>Who would be the biggest target? You'd think maybe young adults around 25, or older people because they may already be smokers. But it's not. It's You!</a:t>
            </a:r>
          </a:p>
          <a:p>
            <a:pPr lvl="0"/>
            <a:endParaRPr lang="en-US" dirty="0"/>
          </a:p>
          <a:p>
            <a:pPr lvl="0"/>
            <a:r>
              <a:rPr lang="en-US" dirty="0"/>
              <a:t>Tobacco companies know that many of their customers are going to die every year.  So they have to create new customers.  That's you and the kids younger than you.  They need new customers to replace the ones that have died.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257800" cy="2813051"/>
          </a:xfrm>
          <a:prstGeom prst="rect">
            <a:avLst/>
          </a:prstGeom>
        </p:spPr>
        <p:txBody>
          <a:bodyPr vert="horz" lIns="91440" tIns="45720" rIns="91440" bIns="45720" rtlCol="0"/>
          <a:lstStyle/>
          <a:p>
            <a:pPr lvl="0"/>
            <a:r>
              <a:rPr lang="en-US" dirty="0"/>
              <a:t>Who are the people running these companies?  Tobacco executives.  They ran companies that made cigarettes for years, and now they've moved on to vapes.</a:t>
            </a:r>
          </a:p>
          <a:p>
            <a:pPr lvl="0"/>
            <a:endParaRPr lang="en-US" dirty="0"/>
          </a:p>
          <a:p>
            <a:pPr lvl="0"/>
            <a:r>
              <a:rPr lang="en-US" dirty="0"/>
              <a:t>Here are a few famous quotes from tobacco executives.  Remember, this is who you're giving your money to.</a:t>
            </a:r>
          </a:p>
          <a:p>
            <a:pPr lvl="0"/>
            <a:endParaRPr lang="en-US" dirty="0"/>
          </a:p>
          <a:p>
            <a:pPr lvl="0"/>
            <a:r>
              <a:rPr lang="en-US" dirty="0"/>
              <a:t>"Today's teenager is tomorrow's potential regular customer." Which is YOU..</a:t>
            </a:r>
          </a:p>
          <a:p>
            <a:pPr lvl="0"/>
            <a:endParaRPr lang="en-US" dirty="0"/>
          </a:p>
          <a:p>
            <a:pPr lvl="0"/>
            <a:r>
              <a:rPr lang="en-US" dirty="0"/>
              <a:t>"If it was legal to sell to '</a:t>
            </a:r>
            <a:r>
              <a:rPr lang="en-US" dirty="0" err="1"/>
              <a:t>em</a:t>
            </a:r>
            <a:r>
              <a:rPr lang="en-US" dirty="0"/>
              <a:t>, we'd be glad to. But it's not." They're talking about people who are underage smokers.</a:t>
            </a:r>
          </a:p>
          <a:p>
            <a:pPr lvl="0"/>
            <a:endParaRPr lang="en-US" dirty="0"/>
          </a:p>
          <a:p>
            <a:pPr lvl="0"/>
            <a:r>
              <a:rPr lang="en-US" dirty="0"/>
              <a:t>"The smoking patterns of teenagers are particularly important to Phillip Morris." and he just so happens to sell the best-selling product, Marlboro.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So, we've discussed the physical effects that vaping will cost you. </a:t>
            </a:r>
          </a:p>
          <a:p>
            <a:pPr lvl="0"/>
            <a:endParaRPr lang="en-US"/>
          </a:p>
          <a:p>
            <a:pPr lvl="0"/>
            <a:r>
              <a:rPr lang="en-US"/>
              <a:t>Now let's talk about the financial side of what's the cost.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257800" cy="2813051"/>
          </a:xfrm>
          <a:prstGeom prst="rect">
            <a:avLst/>
          </a:prstGeom>
        </p:spPr>
        <p:txBody>
          <a:bodyPr vert="horz" lIns="91440" tIns="45720" rIns="91440" bIns="45720" rtlCol="0"/>
          <a:lstStyle/>
          <a:p>
            <a:pPr lvl="0"/>
            <a:r>
              <a:rPr lang="en-US" dirty="0"/>
              <a:t>What is the cost you'd pay for your nicotine addiction? </a:t>
            </a:r>
          </a:p>
          <a:p>
            <a:pPr lvl="0"/>
            <a:r>
              <a:rPr lang="en-US" dirty="0"/>
              <a:t>Let's say that you are already someone who is addicted, and you use at least 2 Juul pods a day. And you started vaping early as 9th grade.</a:t>
            </a:r>
          </a:p>
          <a:p>
            <a:pPr lvl="0"/>
            <a:endParaRPr lang="en-US" dirty="0"/>
          </a:p>
          <a:p>
            <a:pPr lvl="0"/>
            <a:r>
              <a:rPr lang="en-US" dirty="0"/>
              <a:t>2 Juul Pods a day is $12.00. (We'll leave out the tax) </a:t>
            </a:r>
          </a:p>
          <a:p>
            <a:pPr lvl="0"/>
            <a:r>
              <a:rPr lang="en-US" dirty="0"/>
              <a:t>Okay so you do that every day for a month. that is now $360.00. </a:t>
            </a:r>
          </a:p>
          <a:p>
            <a:pPr lvl="0"/>
            <a:endParaRPr lang="en-US" dirty="0"/>
          </a:p>
          <a:p>
            <a:pPr lvl="0"/>
            <a:r>
              <a:rPr lang="en-US" dirty="0"/>
              <a:t>Let's now say you do this every day for a year.  You now have spent $4,320. </a:t>
            </a:r>
          </a:p>
          <a:p>
            <a:pPr lvl="0"/>
            <a:r>
              <a:rPr lang="en-US" dirty="0"/>
              <a:t>Now you have been vaping every day for the last 4 years that you're in high school. and you have now spent $17,280.</a:t>
            </a:r>
          </a:p>
          <a:p>
            <a:pPr lvl="0"/>
            <a:endParaRPr lang="en-US" dirty="0"/>
          </a:p>
          <a:p>
            <a:pPr lvl="0"/>
            <a:r>
              <a:rPr lang="en-US" dirty="0"/>
              <a:t>That is the price of a Brand new 2022 Kia Forte. </a:t>
            </a:r>
          </a:p>
          <a:p>
            <a:pPr lvl="0"/>
            <a:r>
              <a:rPr lang="en-US" dirty="0"/>
              <a:t>New Car Anyone?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876800" cy="2813051"/>
          </a:xfrm>
          <a:prstGeom prst="rect">
            <a:avLst/>
          </a:prstGeom>
        </p:spPr>
        <p:txBody>
          <a:bodyPr vert="horz" lIns="91440" tIns="45720" rIns="91440" bIns="45720" rtlCol="0"/>
          <a:lstStyle/>
          <a:p>
            <a:pPr lvl="0"/>
            <a:r>
              <a:rPr lang="en-US" dirty="0"/>
              <a:t>Here's the topics that we're going to be going over today.  We may cover some things you already know, and we'll probably cover a few things that will be new information for you.</a:t>
            </a:r>
          </a:p>
          <a:p>
            <a:pPr lvl="0"/>
            <a:endParaRPr lang="en-US" dirty="0"/>
          </a:p>
          <a:p>
            <a:pPr lvl="0"/>
            <a:r>
              <a:rPr lang="en-US" dirty="0"/>
              <a:t>But along the way, we're going to make you think. </a:t>
            </a:r>
          </a:p>
          <a:p>
            <a:pPr lvl="0"/>
            <a:endParaRPr lang="en-US" dirty="0"/>
          </a:p>
          <a:p>
            <a:pPr lvl="0"/>
            <a:r>
              <a:rPr lang="en-US" dirty="0"/>
              <a:t>Our goal today is to help you learn how to take this information and make an informed decision.  </a:t>
            </a:r>
          </a:p>
          <a:p>
            <a:pPr lvl="0"/>
            <a:endParaRPr lang="en-US" dirty="0"/>
          </a:p>
          <a:p>
            <a:pPr lvl="0"/>
            <a:r>
              <a:rPr lang="en-US" dirty="0"/>
              <a:t>Informed decisions are something that you're going to be making all the time as an adult, so it's good to get started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562600" cy="2997200"/>
          </a:xfrm>
          <a:prstGeom prst="rect">
            <a:avLst/>
          </a:prstGeom>
        </p:spPr>
        <p:txBody>
          <a:bodyPr vert="horz" lIns="91440" tIns="45720" rIns="91440" bIns="45720" rtlCol="0"/>
          <a:lstStyle/>
          <a:p>
            <a:pPr lvl="0"/>
            <a:r>
              <a:rPr lang="en-US" dirty="0"/>
              <a:t>We've had you ask the question several times, 'is it worth it?"  so now let's see what is worth $360.  As teens, and not even a teen, me, myself would love to have all of the items on the page. Wouldn't you? Do you think you could buy all of these things with the money that you've spent on nicotine? </a:t>
            </a:r>
          </a:p>
          <a:p>
            <a:pPr lvl="0"/>
            <a:endParaRPr lang="en-US" dirty="0"/>
          </a:p>
          <a:p>
            <a:pPr lvl="0"/>
            <a:r>
              <a:rPr lang="en-US" dirty="0"/>
              <a:t>Everything on this page is something that you could buy yourself by saving the $360 that you would spend on nicotine a month.  One month of nicotine will buy at least one of these things.  Is it worth to waste your money on vaping when you could save it and get something else that's not damaging your lungs?</a:t>
            </a:r>
          </a:p>
          <a:p>
            <a:pPr lvl="0"/>
            <a:endParaRPr lang="en-US" dirty="0"/>
          </a:p>
          <a:p>
            <a:pPr lvl="0"/>
            <a:r>
              <a:rPr lang="en-US" dirty="0"/>
              <a:t>You have your Jordans, </a:t>
            </a:r>
            <a:r>
              <a:rPr lang="en-US" dirty="0" err="1"/>
              <a:t>Iphone</a:t>
            </a:r>
            <a:r>
              <a:rPr lang="en-US" dirty="0"/>
              <a:t> 13, </a:t>
            </a:r>
            <a:r>
              <a:rPr lang="en-US" dirty="0" err="1"/>
              <a:t>Airpods</a:t>
            </a:r>
            <a:r>
              <a:rPr lang="en-US" dirty="0"/>
              <a:t>, Apple Watch, and the Newest Xbox X and PlayStation 5, and there is so much more your money could buy.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Let's talk about How to Quit.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21</a:t>
            </a:fld>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800600" cy="2997200"/>
          </a:xfrm>
          <a:prstGeom prst="rect">
            <a:avLst/>
          </a:prstGeom>
        </p:spPr>
        <p:txBody>
          <a:bodyPr vert="horz" lIns="91440" tIns="45720" rIns="91440" bIns="45720" rtlCol="0"/>
          <a:lstStyle/>
          <a:p>
            <a:pPr lvl="0"/>
            <a:r>
              <a:rPr lang="en-US" dirty="0"/>
              <a:t>Everyone knows someone who smokes cigarettes, e-cigarettes, and or vape. </a:t>
            </a:r>
          </a:p>
          <a:p>
            <a:pPr lvl="0"/>
            <a:endParaRPr lang="en-US" dirty="0"/>
          </a:p>
          <a:p>
            <a:pPr lvl="0"/>
            <a:r>
              <a:rPr lang="en-US" dirty="0"/>
              <a:t>You may also call Be Well which is a FREE tobacco quit line in Arkansas. Teens ages 13-18 are allowed to call for counseling services. (All your information is protected and private) Any teen over the age of 18 can call the Quitline to enroll in counseling services as well as to receive nicotine replacement therapy. </a:t>
            </a:r>
          </a:p>
          <a:p>
            <a:pPr lvl="0"/>
            <a:endParaRPr lang="en-US" dirty="0"/>
          </a:p>
          <a:p>
            <a:pPr lvl="0"/>
            <a:r>
              <a:rPr lang="en-US" dirty="0"/>
              <a:t>You can also enroll in texting services with the Truth Initiative by texting </a:t>
            </a:r>
            <a:r>
              <a:rPr lang="en-US" dirty="0" err="1"/>
              <a:t>ditchvape</a:t>
            </a:r>
            <a:r>
              <a:rPr lang="en-US" dirty="0"/>
              <a:t> to 88709.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22</a:t>
            </a:fld>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2566987"/>
          </a:xfrm>
          <a:prstGeom prst="rect">
            <a:avLst/>
          </a:prstGeom>
        </p:spPr>
        <p:txBody>
          <a:bodyPr vert="horz" lIns="91440" tIns="45720" rIns="91440" bIns="45720" rtlCol="0"/>
          <a:lstStyle/>
          <a:p>
            <a:pPr lvl="0"/>
            <a:r>
              <a:rPr lang="en-US" dirty="0"/>
              <a:t>We also have a program here in Arkansas called Project Prevent.</a:t>
            </a:r>
          </a:p>
          <a:p>
            <a:pPr lvl="0"/>
            <a:endParaRPr lang="en-US" dirty="0"/>
          </a:p>
          <a:p>
            <a:pPr lvl="0"/>
            <a:r>
              <a:rPr lang="en-US" dirty="0"/>
              <a:t>It is a Youth Collation Program is the statewide tobacco prevention collation in Arkansas. This is a great interactive program.</a:t>
            </a:r>
          </a:p>
          <a:p>
            <a:pPr lvl="0"/>
            <a:endParaRPr lang="en-US" dirty="0"/>
          </a:p>
          <a:p>
            <a:pPr lvl="0"/>
            <a:r>
              <a:rPr lang="en-US" dirty="0"/>
              <a:t>Their members and chapters across the state choose to live a tobacco and nicotine free life and encourage others to do the same. </a:t>
            </a:r>
          </a:p>
          <a:p>
            <a:pPr lvl="0"/>
            <a:endParaRPr lang="en-US" dirty="0"/>
          </a:p>
          <a:p>
            <a:pPr lvl="0"/>
            <a:r>
              <a:rPr lang="en-US" dirty="0"/>
              <a:t>Project Prevent believes that youth have the power to change social norms. They provide young people with knowledge and support to combat tobacco and nicotine through three pillars: Prevention, Education, and Leadership. </a:t>
            </a:r>
          </a:p>
          <a:p>
            <a:pPr lvl="0"/>
            <a:endParaRPr lang="en-US" dirty="0"/>
          </a:p>
          <a:p>
            <a:pPr lvl="0"/>
            <a:r>
              <a:rPr lang="en-US" dirty="0"/>
              <a:t>You can go to their website listed to get all the great details, upcoming events, and much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23</a:t>
            </a:fld>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24</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572000" cy="2006600"/>
          </a:xfrm>
          <a:prstGeom prst="rect">
            <a:avLst/>
          </a:prstGeom>
        </p:spPr>
        <p:txBody>
          <a:bodyPr vert="horz" lIns="91440" tIns="45720" rIns="91440" bIns="45720" rtlCol="0"/>
          <a:lstStyle/>
          <a:p>
            <a:pPr lvl="0"/>
            <a:r>
              <a:rPr lang="en-US" dirty="0"/>
              <a:t>Here are just a few examples of different types of vapes. </a:t>
            </a:r>
          </a:p>
          <a:p>
            <a:pPr lvl="0"/>
            <a:endParaRPr lang="en-US" dirty="0"/>
          </a:p>
          <a:p>
            <a:pPr lvl="0"/>
            <a:r>
              <a:rPr lang="en-US" dirty="0"/>
              <a:t>I'm not going to spend a lot of time going over all the different kinds today, because most of you probably know more than I do about all the different brands.</a:t>
            </a:r>
          </a:p>
          <a:p>
            <a:pPr lvl="0"/>
            <a:endParaRPr lang="en-US" dirty="0"/>
          </a:p>
          <a:p>
            <a:pPr lvl="0"/>
            <a:r>
              <a:rPr lang="en-US" dirty="0"/>
              <a:t>Vapes or e-cigarettes basically come in 2 varieties which are disposable or refillable.  </a:t>
            </a:r>
          </a:p>
          <a:p>
            <a:pPr lvl="0"/>
            <a:endParaRPr lang="en-US" dirty="0"/>
          </a:p>
          <a:p>
            <a:pPr lvl="0"/>
            <a:r>
              <a:rPr lang="en-US" dirty="0"/>
              <a:t>The smaller disposable kind have become popular because it's easy for you to hide from your parents and teachers. </a:t>
            </a:r>
          </a:p>
          <a:p>
            <a:pPr lvl="0"/>
            <a:endParaRPr lang="en-US" dirty="0"/>
          </a:p>
          <a:p>
            <a:pPr lvl="0"/>
            <a:r>
              <a:rPr lang="en-US" dirty="0"/>
              <a:t>A lot of adults have no idea what these things look like, and they are made to be hidden. That's part of the reason JUUL took off so massively.  </a:t>
            </a:r>
          </a:p>
          <a:p>
            <a:pPr lvl="0"/>
            <a:endParaRPr lang="en-US" dirty="0"/>
          </a:p>
          <a:p>
            <a:pPr lvl="0"/>
            <a:r>
              <a:rPr lang="en-US" dirty="0"/>
              <a:t>In 2018, JUUL became </a:t>
            </a:r>
            <a:r>
              <a:rPr lang="en-US" dirty="0" err="1"/>
              <a:t>Sooo</a:t>
            </a:r>
            <a:r>
              <a:rPr lang="en-US" dirty="0"/>
              <a:t> Popular, that a lot of people call every kind of vape a JUUL, or they even call using a vape "</a:t>
            </a:r>
            <a:r>
              <a:rPr lang="en-US" dirty="0" err="1"/>
              <a:t>juuling</a:t>
            </a:r>
            <a:r>
              <a:rPr lang="en-US" dirty="0"/>
              <a:t>".   </a:t>
            </a:r>
          </a:p>
          <a:p>
            <a:pPr lvl="0"/>
            <a:endParaRPr lang="en-US" dirty="0"/>
          </a:p>
          <a:p>
            <a:pPr lvl="0"/>
            <a:r>
              <a:rPr lang="en-US" dirty="0"/>
              <a:t>But, regardless of the name, style, size, or ability to be refilled, none of them are safe.  You may have heard that it's better than smoking, but we're going to give you some information today that lets you make an informed decision on whether or not it's really any better.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724400" cy="2159000"/>
          </a:xfrm>
          <a:prstGeom prst="rect">
            <a:avLst/>
          </a:prstGeom>
        </p:spPr>
        <p:txBody>
          <a:bodyPr vert="horz" lIns="91440" tIns="45720" rIns="91440" bIns="45720" rtlCol="0"/>
          <a:lstStyle/>
          <a:p>
            <a:pPr lvl="0"/>
            <a:r>
              <a:rPr lang="en-US" dirty="0"/>
              <a:t>Next up, we're going to get into nicotine addiction, and how it changes your growing brain. </a:t>
            </a:r>
          </a:p>
          <a:p>
            <a:pPr lvl="0"/>
            <a:r>
              <a:rPr lang="en-US" dirty="0"/>
              <a:t>We're also going to tell you some of the harm that comes from this addiction and provide an opportunity to have you make an informed decision during this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265613" cy="2387600"/>
          </a:xfrm>
          <a:prstGeom prst="rect">
            <a:avLst/>
          </a:prstGeom>
        </p:spPr>
        <p:txBody>
          <a:bodyPr vert="horz" lIns="91440" tIns="45720" rIns="91440" bIns="45720" rtlCol="0"/>
          <a:lstStyle/>
          <a:p>
            <a:pPr lvl="0"/>
            <a:r>
              <a:rPr lang="en-US" dirty="0"/>
              <a:t>Nicotine is a poison that occurs naturally in the tobacco plant which gets turned into things like cigarettes, chewing tobacco, and vape juice.</a:t>
            </a:r>
          </a:p>
          <a:p>
            <a:pPr lvl="0"/>
            <a:endParaRPr lang="en-US" dirty="0"/>
          </a:p>
          <a:p>
            <a:pPr lvl="0"/>
            <a:r>
              <a:rPr lang="en-US" dirty="0"/>
              <a:t> Nicotine unlocks the reward center in your brain.  It makes you think you need nicotine the same way you need food and water.</a:t>
            </a:r>
          </a:p>
          <a:p>
            <a:pPr lvl="0"/>
            <a:endParaRPr lang="en-US" dirty="0"/>
          </a:p>
          <a:p>
            <a:pPr lvl="0"/>
            <a:r>
              <a:rPr lang="en-US" dirty="0"/>
              <a:t>Once your brain and body has developed an addiction to nicotine, you just want that next hit of nicotine. </a:t>
            </a:r>
          </a:p>
          <a:p>
            <a:pPr lvl="0"/>
            <a:endParaRPr lang="en-US" dirty="0"/>
          </a:p>
          <a:p>
            <a:pPr lvl="0"/>
            <a:r>
              <a:rPr lang="en-US" dirty="0"/>
              <a:t>If you're vaping, you're doing it FOR the nicotine, but you're exposing yourself to whatever else is in that pod or tank.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3962400" cy="2813051"/>
          </a:xfrm>
          <a:prstGeom prst="rect">
            <a:avLst/>
          </a:prstGeom>
        </p:spPr>
        <p:txBody>
          <a:bodyPr vert="horz" lIns="91440" tIns="45720" rIns="91440" bIns="45720" rtlCol="0"/>
          <a:lstStyle/>
          <a:p>
            <a:pPr lvl="0"/>
            <a:r>
              <a:rPr lang="en-US" dirty="0"/>
              <a:t>We know that even a teaspoon of liquid nicotine can kill a child that is 25 pounds or less.  For kids over 25 pounds, even if it doesn't kill them, it can make them very sick and require being put in the hospital.</a:t>
            </a:r>
          </a:p>
          <a:p>
            <a:pPr lvl="0"/>
            <a:endParaRPr lang="en-US" dirty="0"/>
          </a:p>
          <a:p>
            <a:pPr lvl="0"/>
            <a:r>
              <a:rPr lang="en-US" dirty="0"/>
              <a:t>Before you use these products, you need to think if it's worth it to you.  </a:t>
            </a:r>
          </a:p>
          <a:p>
            <a:pPr lvl="0"/>
            <a:r>
              <a:rPr lang="en-US" dirty="0"/>
              <a:t>Is it worth it to make your baby sister or brother sick? </a:t>
            </a:r>
          </a:p>
          <a:p>
            <a:pPr lvl="0"/>
            <a:r>
              <a:rPr lang="en-US" dirty="0"/>
              <a:t>Is getting addicted to nicotine worth hurting someone else?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4572000" cy="2692400"/>
          </a:xfrm>
          <a:prstGeom prst="rect">
            <a:avLst/>
          </a:prstGeom>
        </p:spPr>
        <p:txBody>
          <a:bodyPr vert="horz" lIns="91440" tIns="45720" rIns="91440" bIns="45720" rtlCol="0"/>
          <a:lstStyle/>
          <a:p>
            <a:pPr lvl="0"/>
            <a:r>
              <a:rPr lang="en-US" dirty="0"/>
              <a:t>One way that these companies are working to get you addicted and keep you addicted, is by putting more nicotine into vapes than they EVER have into cigarettes.</a:t>
            </a:r>
          </a:p>
          <a:p>
            <a:pPr lvl="0"/>
            <a:endParaRPr lang="en-US" dirty="0"/>
          </a:p>
          <a:p>
            <a:pPr lvl="0"/>
            <a:r>
              <a:rPr lang="en-US" dirty="0"/>
              <a:t>If you use one JUUL pod a day, your body has taken in the same amount of nicotine as if you smoked 2 packs of cigarettes. </a:t>
            </a:r>
          </a:p>
          <a:p>
            <a:pPr lvl="0"/>
            <a:endParaRPr lang="en-US" dirty="0"/>
          </a:p>
          <a:p>
            <a:pPr lvl="0"/>
            <a:r>
              <a:rPr lang="en-US" dirty="0"/>
              <a:t>Those numbers go up with different products.  As you can see on this slide, different products are competing to addict you with more nicotine in every hit.</a:t>
            </a:r>
          </a:p>
          <a:p>
            <a:pPr lvl="0"/>
            <a:endParaRPr lang="en-US" dirty="0"/>
          </a:p>
          <a:p>
            <a:pPr lvl="0"/>
            <a:r>
              <a:rPr lang="en-US" dirty="0"/>
              <a:t>(talk about slide just a little)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3079750"/>
            <a:ext cx="5715000" cy="3592513"/>
          </a:xfrm>
          <a:prstGeom prst="rect">
            <a:avLst/>
          </a:prstGeom>
        </p:spPr>
        <p:txBody>
          <a:bodyPr vert="horz" lIns="91440" tIns="45720" rIns="91440" bIns="45720" rtlCol="0"/>
          <a:lstStyle/>
          <a:p>
            <a:pPr lvl="0"/>
            <a:r>
              <a:rPr lang="en-US" dirty="0"/>
              <a:t>With as much nicotine as these companies put into these products, it's no wonder people are so easily addicted.</a:t>
            </a:r>
          </a:p>
          <a:p>
            <a:pPr lvl="0"/>
            <a:endParaRPr lang="en-US" dirty="0"/>
          </a:p>
          <a:p>
            <a:pPr lvl="0"/>
            <a:r>
              <a:rPr lang="en-US" dirty="0"/>
              <a:t>Here you can see the cycle of nicotine addiction, it goes like this: You take a hit off the vape (yellow arrow). </a:t>
            </a:r>
          </a:p>
          <a:p>
            <a:pPr lvl="0"/>
            <a:endParaRPr lang="en-US" dirty="0"/>
          </a:p>
          <a:p>
            <a:pPr lvl="0"/>
            <a:r>
              <a:rPr lang="en-US" dirty="0"/>
              <a:t>Next it arrives in the Brain in the Frontal Lobe. We're in the dark blue area now. It alters your brain chemistry (that’s when the rush happens.) </a:t>
            </a:r>
          </a:p>
          <a:p>
            <a:pPr lvl="0"/>
            <a:endParaRPr lang="en-US" dirty="0"/>
          </a:p>
          <a:p>
            <a:pPr lvl="0"/>
            <a:r>
              <a:rPr lang="en-US" dirty="0"/>
              <a:t>It only takes 7 to 10 seconds for the nicotine to get to the brain where it hits the frontal lobe which is the reward center of the brain.  </a:t>
            </a:r>
          </a:p>
          <a:p>
            <a:pPr lvl="0"/>
            <a:endParaRPr lang="en-US" dirty="0"/>
          </a:p>
          <a:p>
            <a:pPr lvl="0"/>
            <a:r>
              <a:rPr lang="en-US" dirty="0"/>
              <a:t>The nicotine releases a rush of dopamine, allowing one to feel the resemblance of relief and pleasure.  </a:t>
            </a:r>
          </a:p>
          <a:p>
            <a:pPr lvl="0"/>
            <a:endParaRPr lang="en-US" dirty="0"/>
          </a:p>
          <a:p>
            <a:pPr lvl="0"/>
            <a:r>
              <a:rPr lang="en-US" dirty="0"/>
              <a:t>This delivers the e-juice (containing heavy metals, flavorings, propylene (pro-pi-lean), glycol, vegetable glycerin, and other unknown substances) and high concentrations of nicotine into the lungs where it then circulates throughout the body in the blood system.</a:t>
            </a:r>
          </a:p>
          <a:p>
            <a:pPr lvl="0"/>
            <a:endParaRPr lang="en-US" dirty="0"/>
          </a:p>
          <a:p>
            <a:pPr lvl="0"/>
            <a:r>
              <a:rPr lang="en-US" dirty="0"/>
              <a:t>The nicotine effects peak after around 2 hours inviting the onset of withdrawal symptoms. (You start feeling stressed, or anxious irritable and increased depression as the nicotine slowly leaves the blood.  </a:t>
            </a:r>
          </a:p>
          <a:p>
            <a:pPr lvl="0"/>
            <a:r>
              <a:rPr lang="en-US" dirty="0"/>
              <a:t>This is referred to as nicotine’s half-life and with frequent use can arrive sooner than the two hours. You see how the guy is freaking out in the light blue spot?</a:t>
            </a:r>
          </a:p>
          <a:p>
            <a:pPr lvl="0"/>
            <a:endParaRPr lang="en-US" dirty="0"/>
          </a:p>
          <a:p>
            <a:pPr lvl="0"/>
            <a:r>
              <a:rPr lang="en-US" dirty="0"/>
              <a:t>Withdrawal symptoms can cause discomfort and may even be painful. With the body wanting to return to feelings of relief and pleasure, addiction to the nicotine will influence one to return to their source of instant relief, even if it’s not good for them.  </a:t>
            </a:r>
          </a:p>
          <a:p>
            <a:pPr lvl="0"/>
            <a:r>
              <a:rPr lang="en-US" dirty="0"/>
              <a:t>This is referred to as the Voice of Addiction. Right there in the red. </a:t>
            </a:r>
          </a:p>
          <a:p>
            <a:pPr lvl="0"/>
            <a:endParaRPr lang="en-US" dirty="0"/>
          </a:p>
          <a:p>
            <a:pPr lvl="0"/>
            <a:r>
              <a:rPr lang="en-US" dirty="0"/>
              <a:t>Then the cycle starts over again.  The more you vape the higher the nicotine levels the sooner you may have to start the cycle over again and again.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2235200"/>
          </a:xfrm>
          <a:prstGeom prst="rect">
            <a:avLst/>
          </a:prstGeom>
        </p:spPr>
        <p:txBody>
          <a:bodyPr vert="horz" lIns="91440" tIns="45720" rIns="91440" bIns="45720" rtlCol="0"/>
          <a:lstStyle/>
          <a:p>
            <a:pPr lvl="0"/>
            <a:r>
              <a:rPr lang="en-US" dirty="0"/>
              <a:t>Did you see what she did in the video?</a:t>
            </a:r>
          </a:p>
          <a:p>
            <a:pPr lvl="0"/>
            <a:endParaRPr lang="en-US" dirty="0"/>
          </a:p>
          <a:p>
            <a:pPr lvl="0"/>
            <a:r>
              <a:rPr lang="en-US" dirty="0"/>
              <a:t>She literally stuck her hand inside of a public bathroom toilet because she dropped her vape. </a:t>
            </a:r>
          </a:p>
          <a:p>
            <a:pPr lvl="0"/>
            <a:endParaRPr lang="en-US" dirty="0"/>
          </a:p>
          <a:p>
            <a:pPr lvl="0"/>
            <a:r>
              <a:rPr lang="en-US" dirty="0"/>
              <a:t>Then, she shook the water off of it, and used it before going out of the bathroom.</a:t>
            </a:r>
          </a:p>
          <a:p>
            <a:pPr lvl="0"/>
            <a:endParaRPr lang="en-US" dirty="0"/>
          </a:p>
          <a:p>
            <a:pPr lvl="0"/>
            <a:r>
              <a:rPr lang="en-US" dirty="0"/>
              <a:t>If that isn't a sign that shows what the addiction of nicotine can do to you? I don't know what is. Because I know I would NEVER get anything out of the toilet and put it in my mouth.</a:t>
            </a:r>
          </a:p>
          <a:p>
            <a:pPr lvl="0"/>
            <a:endParaRPr lang="en-US" dirty="0"/>
          </a:p>
          <a:p>
            <a:pPr lvl="0"/>
            <a:r>
              <a:rPr lang="en-US" dirty="0"/>
              <a:t>Would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74.jpe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72.jpeg"/><Relationship Id="rId5" Type="http://schemas.openxmlformats.org/officeDocument/2006/relationships/image" Target="../media/image32.png"/><Relationship Id="rId10" Type="http://schemas.openxmlformats.org/officeDocument/2006/relationships/image" Target="../media/image71.jpeg"/><Relationship Id="rId4" Type="http://schemas.openxmlformats.org/officeDocument/2006/relationships/image" Target="../media/image49.png"/><Relationship Id="rId9" Type="http://schemas.openxmlformats.org/officeDocument/2006/relationships/image" Target="../media/image70.jpe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7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75.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8.svg"/><Relationship Id="rId5" Type="http://schemas.openxmlformats.org/officeDocument/2006/relationships/image" Target="../media/image33.svg"/><Relationship Id="rId10" Type="http://schemas.openxmlformats.org/officeDocument/2006/relationships/image" Target="../media/image77.pn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15.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6.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png"/><Relationship Id="rId7"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6.png"/><Relationship Id="rId10" Type="http://schemas.openxmlformats.org/officeDocument/2006/relationships/image" Target="../media/image87.svg"/><Relationship Id="rId4" Type="http://schemas.openxmlformats.org/officeDocument/2006/relationships/image" Target="../media/image79.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94.png"/><Relationship Id="rId2" Type="http://schemas.openxmlformats.org/officeDocument/2006/relationships/notesSlide" Target="../notesSlides/notesSlide15.xml"/><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3.png"/><Relationship Id="rId5" Type="http://schemas.openxmlformats.org/officeDocument/2006/relationships/image" Target="../media/image1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16.png"/><Relationship Id="rId9" Type="http://schemas.openxmlformats.org/officeDocument/2006/relationships/image" Target="../media/image91.png"/><Relationship Id="rId1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jpeg"/><Relationship Id="rId3" Type="http://schemas.openxmlformats.org/officeDocument/2006/relationships/image" Target="../media/image6.pn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16.png"/><Relationship Id="rId9" Type="http://schemas.openxmlformats.org/officeDocument/2006/relationships/image" Target="../media/image103.jpeg"/></Relationships>
</file>

<file path=ppt/slides/_rels/slide1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png"/><Relationship Id="rId3" Type="http://schemas.openxmlformats.org/officeDocument/2006/relationships/image" Target="../media/image15.png"/><Relationship Id="rId7" Type="http://schemas.openxmlformats.org/officeDocument/2006/relationships/image" Target="../media/image108.png"/><Relationship Id="rId12" Type="http://schemas.openxmlformats.org/officeDocument/2006/relationships/image" Target="../media/image111.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10.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6.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13.svg"/><Relationship Id="rId5" Type="http://schemas.openxmlformats.org/officeDocument/2006/relationships/image" Target="../media/image33.svg"/><Relationship Id="rId10" Type="http://schemas.openxmlformats.org/officeDocument/2006/relationships/image" Target="../media/image112.png"/><Relationship Id="rId4" Type="http://schemas.openxmlformats.org/officeDocument/2006/relationships/image" Target="../media/image32.png"/><Relationship Id="rId9"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16.sv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114.png"/><Relationship Id="rId5" Type="http://schemas.openxmlformats.org/officeDocument/2006/relationships/image" Target="../media/image32.png"/><Relationship Id="rId10" Type="http://schemas.openxmlformats.org/officeDocument/2006/relationships/image" Target="../media/image51.svg"/><Relationship Id="rId4" Type="http://schemas.openxmlformats.org/officeDocument/2006/relationships/image" Target="../media/image49.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16.pn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32.png"/><Relationship Id="rId7"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3.svg"/><Relationship Id="rId9" Type="http://schemas.openxmlformats.org/officeDocument/2006/relationships/image" Target="../media/image111.svg"/></Relationships>
</file>

<file path=ppt/slides/_rels/slide2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svg"/><Relationship Id="rId4" Type="http://schemas.openxmlformats.org/officeDocument/2006/relationships/image" Target="../media/image129.png"/><Relationship Id="rId9" Type="http://schemas.openxmlformats.org/officeDocument/2006/relationships/image" Target="../media/image134.svg"/></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2.sv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image" Target="../media/image6.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18.sv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1.svg"/><Relationship Id="rId12"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4.jpe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52.jpeg"/><Relationship Id="rId5" Type="http://schemas.openxmlformats.org/officeDocument/2006/relationships/image" Target="../media/image32.png"/><Relationship Id="rId10" Type="http://schemas.openxmlformats.org/officeDocument/2006/relationships/image" Target="../media/image51.svg"/><Relationship Id="rId4" Type="http://schemas.openxmlformats.org/officeDocument/2006/relationships/image" Target="../media/image49.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8.svg"/><Relationship Id="rId3" Type="http://schemas.openxmlformats.org/officeDocument/2006/relationships/image" Target="../media/image15.png"/><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6.png"/><Relationship Id="rId9" Type="http://schemas.openxmlformats.org/officeDocument/2006/relationships/image" Target="../media/image17.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1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63.svg"/><Relationship Id="rId17" Type="http://schemas.openxmlformats.org/officeDocument/2006/relationships/image" Target="../media/image66.svg"/><Relationship Id="rId2" Type="http://schemas.openxmlformats.org/officeDocument/2006/relationships/notesSlide" Target="../notesSlides/notesSlide8.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62.png"/><Relationship Id="rId5" Type="http://schemas.openxmlformats.org/officeDocument/2006/relationships/image" Target="../media/image32.png"/><Relationship Id="rId15" Type="http://schemas.openxmlformats.org/officeDocument/2006/relationships/image" Target="../media/image64.png"/><Relationship Id="rId10" Type="http://schemas.openxmlformats.org/officeDocument/2006/relationships/image" Target="../media/image61.svg"/><Relationship Id="rId19" Type="http://schemas.openxmlformats.org/officeDocument/2006/relationships/image" Target="../media/image68.svg"/><Relationship Id="rId4" Type="http://schemas.openxmlformats.org/officeDocument/2006/relationships/image" Target="../media/image49.png"/><Relationship Id="rId9" Type="http://schemas.openxmlformats.org/officeDocument/2006/relationships/image" Target="../media/image60.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357" t="22815" r="-15923" b="2433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2646">
            <a:off x="14622282" y="4413113"/>
            <a:ext cx="6607537" cy="65594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4766">
            <a:off x="11341086" y="5441372"/>
            <a:ext cx="2941160" cy="2401056"/>
          </a:xfrm>
          <a:prstGeom prst="rect">
            <a:avLst/>
          </a:prstGeom>
        </p:spPr>
      </p:pic>
      <p:pic>
        <p:nvPicPr>
          <p:cNvPr id="5" name="Picture 5"/>
          <p:cNvPicPr>
            <a:picLocks noChangeAspect="1"/>
          </p:cNvPicPr>
          <p:nvPr/>
        </p:nvPicPr>
        <p:blipFill>
          <a:blip r:embed="rId8"/>
          <a:srcRect/>
          <a:stretch>
            <a:fillRect/>
          </a:stretch>
        </p:blipFill>
        <p:spPr>
          <a:xfrm>
            <a:off x="-869698" y="-443805"/>
            <a:ext cx="3782294" cy="1701105"/>
          </a:xfrm>
          <a:prstGeom prst="rect">
            <a:avLst/>
          </a:prstGeom>
        </p:spPr>
      </p:pic>
      <p:pic>
        <p:nvPicPr>
          <p:cNvPr id="6" name="Picture 6"/>
          <p:cNvPicPr>
            <a:picLocks noChangeAspect="1"/>
          </p:cNvPicPr>
          <p:nvPr/>
        </p:nvPicPr>
        <p:blipFill>
          <a:blip r:embed="rId9"/>
          <a:srcRect/>
          <a:stretch>
            <a:fillRect/>
          </a:stretch>
        </p:blipFill>
        <p:spPr>
          <a:xfrm rot="-4380212">
            <a:off x="12597527" y="8790944"/>
            <a:ext cx="3067274" cy="104159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52332">
            <a:off x="16022073" y="5799571"/>
            <a:ext cx="2474454" cy="174561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9957">
            <a:off x="9701377" y="1237411"/>
            <a:ext cx="2323365" cy="145315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1188">
            <a:off x="3242873" y="1988599"/>
            <a:ext cx="2770633" cy="604502"/>
          </a:xfrm>
          <a:prstGeom prst="rect">
            <a:avLst/>
          </a:prstGeom>
        </p:spPr>
      </p:pic>
      <p:grpSp>
        <p:nvGrpSpPr>
          <p:cNvPr id="10" name="Group 10"/>
          <p:cNvGrpSpPr>
            <a:grpSpLocks noChangeAspect="1"/>
          </p:cNvGrpSpPr>
          <p:nvPr/>
        </p:nvGrpSpPr>
        <p:grpSpPr>
          <a:xfrm rot="902935">
            <a:off x="12517030" y="793450"/>
            <a:ext cx="10037808" cy="3841444"/>
            <a:chOff x="0" y="0"/>
            <a:chExt cx="4227830" cy="1617980"/>
          </a:xfrm>
        </p:grpSpPr>
        <p:sp>
          <p:nvSpPr>
            <p:cNvPr id="11" name="Freeform 11"/>
            <p:cNvSpPr/>
            <p:nvPr/>
          </p:nvSpPr>
          <p:spPr>
            <a:xfrm>
              <a:off x="-7620" y="0"/>
              <a:ext cx="4239261" cy="1624330"/>
            </a:xfrm>
            <a:custGeom>
              <a:avLst/>
              <a:gdLst/>
              <a:ahLst/>
              <a:cxnLst/>
              <a:rect l="l" t="t" r="r" b="b"/>
              <a:pathLst>
                <a:path w="4239261" h="162433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29" y="862330"/>
                    <a:pt x="4131309"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1" y="497840"/>
                    <a:pt x="3373120" y="500380"/>
                    <a:pt x="3388361" y="500380"/>
                  </a:cubicBezTo>
                  <a:cubicBezTo>
                    <a:pt x="3403601" y="501650"/>
                    <a:pt x="3420111" y="500380"/>
                    <a:pt x="3422651" y="513080"/>
                  </a:cubicBezTo>
                  <a:cubicBezTo>
                    <a:pt x="3418841" y="533400"/>
                    <a:pt x="3403601" y="554990"/>
                    <a:pt x="3383281" y="570230"/>
                  </a:cubicBezTo>
                  <a:cubicBezTo>
                    <a:pt x="3364231" y="585470"/>
                    <a:pt x="3340101" y="601980"/>
                    <a:pt x="3322321" y="614680"/>
                  </a:cubicBezTo>
                  <a:lnTo>
                    <a:pt x="3343911" y="642620"/>
                  </a:lnTo>
                  <a:cubicBezTo>
                    <a:pt x="3357881" y="632460"/>
                    <a:pt x="3370581" y="621030"/>
                    <a:pt x="3382011" y="610870"/>
                  </a:cubicBezTo>
                  <a:cubicBezTo>
                    <a:pt x="3392171" y="600710"/>
                    <a:pt x="3402331" y="591820"/>
                    <a:pt x="3411221" y="581660"/>
                  </a:cubicBezTo>
                  <a:cubicBezTo>
                    <a:pt x="3429001" y="561340"/>
                    <a:pt x="3446781" y="541020"/>
                    <a:pt x="3463291" y="514350"/>
                  </a:cubicBezTo>
                  <a:cubicBezTo>
                    <a:pt x="3487421" y="492760"/>
                    <a:pt x="3510281" y="481330"/>
                    <a:pt x="3530601" y="478790"/>
                  </a:cubicBezTo>
                  <a:cubicBezTo>
                    <a:pt x="3550921" y="474980"/>
                    <a:pt x="3567431" y="480060"/>
                    <a:pt x="3571241" y="495300"/>
                  </a:cubicBezTo>
                  <a:cubicBezTo>
                    <a:pt x="3569971" y="547370"/>
                    <a:pt x="3540761" y="603250"/>
                    <a:pt x="3500121" y="648970"/>
                  </a:cubicBezTo>
                  <a:cubicBezTo>
                    <a:pt x="3459481" y="693420"/>
                    <a:pt x="3407411" y="730250"/>
                    <a:pt x="3361691" y="759460"/>
                  </a:cubicBezTo>
                  <a:cubicBezTo>
                    <a:pt x="3384551" y="744220"/>
                    <a:pt x="3394711" y="758190"/>
                    <a:pt x="3404871" y="773430"/>
                  </a:cubicBezTo>
                  <a:cubicBezTo>
                    <a:pt x="3416301" y="765810"/>
                    <a:pt x="3364231" y="803910"/>
                    <a:pt x="3293111" y="839470"/>
                  </a:cubicBezTo>
                  <a:cubicBezTo>
                    <a:pt x="3221991" y="873760"/>
                    <a:pt x="3145791" y="899160"/>
                    <a:pt x="3060701" y="911860"/>
                  </a:cubicBezTo>
                  <a:lnTo>
                    <a:pt x="3065781" y="947420"/>
                  </a:lnTo>
                  <a:cubicBezTo>
                    <a:pt x="3086101" y="944880"/>
                    <a:pt x="3105151" y="941070"/>
                    <a:pt x="3125471" y="935990"/>
                  </a:cubicBezTo>
                  <a:cubicBezTo>
                    <a:pt x="3129281" y="953770"/>
                    <a:pt x="3136901" y="988060"/>
                    <a:pt x="3140711" y="1004570"/>
                  </a:cubicBezTo>
                  <a:cubicBezTo>
                    <a:pt x="3121661" y="1010920"/>
                    <a:pt x="3098801" y="1017270"/>
                    <a:pt x="3073401" y="1022350"/>
                  </a:cubicBezTo>
                  <a:cubicBezTo>
                    <a:pt x="3048001" y="1028700"/>
                    <a:pt x="3021331" y="1031240"/>
                    <a:pt x="2994661" y="1035050"/>
                  </a:cubicBezTo>
                  <a:cubicBezTo>
                    <a:pt x="2938781" y="1041400"/>
                    <a:pt x="2881631" y="1043940"/>
                    <a:pt x="2830831" y="1046480"/>
                  </a:cubicBezTo>
                  <a:cubicBezTo>
                    <a:pt x="2805431" y="1047750"/>
                    <a:pt x="2781301" y="1049020"/>
                    <a:pt x="2760981" y="1051560"/>
                  </a:cubicBezTo>
                  <a:cubicBezTo>
                    <a:pt x="2750821" y="1052830"/>
                    <a:pt x="2740661" y="1054100"/>
                    <a:pt x="2731771" y="1056640"/>
                  </a:cubicBezTo>
                  <a:cubicBezTo>
                    <a:pt x="2722881" y="1057910"/>
                    <a:pt x="2713991" y="1060450"/>
                    <a:pt x="2707641" y="1064260"/>
                  </a:cubicBezTo>
                  <a:cubicBezTo>
                    <a:pt x="2678431" y="1075690"/>
                    <a:pt x="2664461" y="1096010"/>
                    <a:pt x="2674621" y="1129030"/>
                  </a:cubicBezTo>
                  <a:cubicBezTo>
                    <a:pt x="2697481" y="1132840"/>
                    <a:pt x="2719071" y="1136650"/>
                    <a:pt x="2741931" y="1139190"/>
                  </a:cubicBezTo>
                  <a:cubicBezTo>
                    <a:pt x="2739391" y="1156970"/>
                    <a:pt x="2734311" y="1191260"/>
                    <a:pt x="2734311" y="1191260"/>
                  </a:cubicBezTo>
                  <a:cubicBezTo>
                    <a:pt x="2802891" y="1209040"/>
                    <a:pt x="2885441" y="1224280"/>
                    <a:pt x="2971801" y="1230630"/>
                  </a:cubicBezTo>
                  <a:lnTo>
                    <a:pt x="3004821" y="1231900"/>
                  </a:lnTo>
                  <a:lnTo>
                    <a:pt x="3070861" y="1231900"/>
                  </a:lnTo>
                  <a:cubicBezTo>
                    <a:pt x="3082291" y="1231900"/>
                    <a:pt x="3092451" y="1230630"/>
                    <a:pt x="3103881" y="1230630"/>
                  </a:cubicBezTo>
                  <a:cubicBezTo>
                    <a:pt x="3147061" y="1229360"/>
                    <a:pt x="3191511" y="1224280"/>
                    <a:pt x="3232151" y="1217930"/>
                  </a:cubicBezTo>
                  <a:cubicBezTo>
                    <a:pt x="3232151" y="1217930"/>
                    <a:pt x="3241041" y="1252220"/>
                    <a:pt x="3246121" y="1268730"/>
                  </a:cubicBezTo>
                  <a:cubicBezTo>
                    <a:pt x="3205481" y="1278890"/>
                    <a:pt x="3162301" y="1289050"/>
                    <a:pt x="3120391" y="1294130"/>
                  </a:cubicBezTo>
                  <a:cubicBezTo>
                    <a:pt x="3152141" y="1290320"/>
                    <a:pt x="3178811" y="1287780"/>
                    <a:pt x="3201671" y="1287780"/>
                  </a:cubicBezTo>
                  <a:cubicBezTo>
                    <a:pt x="3213101" y="1287780"/>
                    <a:pt x="3224531" y="1287780"/>
                    <a:pt x="3234691" y="1289050"/>
                  </a:cubicBezTo>
                  <a:cubicBezTo>
                    <a:pt x="3244851" y="1290320"/>
                    <a:pt x="3253741" y="1291590"/>
                    <a:pt x="3263901" y="1292860"/>
                  </a:cubicBezTo>
                  <a:cubicBezTo>
                    <a:pt x="3281681" y="1296670"/>
                    <a:pt x="3296921" y="1299210"/>
                    <a:pt x="3312161" y="1303020"/>
                  </a:cubicBezTo>
                  <a:cubicBezTo>
                    <a:pt x="3326131" y="1306830"/>
                    <a:pt x="3338831" y="1309370"/>
                    <a:pt x="3351531" y="1309370"/>
                  </a:cubicBezTo>
                  <a:cubicBezTo>
                    <a:pt x="3426461" y="1320800"/>
                    <a:pt x="3540761" y="1285240"/>
                    <a:pt x="3655061" y="1212850"/>
                  </a:cubicBezTo>
                  <a:cubicBezTo>
                    <a:pt x="3684271" y="1195070"/>
                    <a:pt x="3712211" y="1174750"/>
                    <a:pt x="3740151" y="1153160"/>
                  </a:cubicBezTo>
                  <a:cubicBezTo>
                    <a:pt x="3754121" y="1143000"/>
                    <a:pt x="3768091" y="1131570"/>
                    <a:pt x="3782061" y="1120140"/>
                  </a:cubicBezTo>
                  <a:cubicBezTo>
                    <a:pt x="3788411" y="1113790"/>
                    <a:pt x="3796031" y="1108710"/>
                    <a:pt x="3802381" y="1102360"/>
                  </a:cubicBezTo>
                  <a:cubicBezTo>
                    <a:pt x="3808731" y="1096010"/>
                    <a:pt x="3816351" y="1090930"/>
                    <a:pt x="3823971" y="1083310"/>
                  </a:cubicBezTo>
                  <a:cubicBezTo>
                    <a:pt x="3884931" y="1028700"/>
                    <a:pt x="3939541" y="967740"/>
                    <a:pt x="3990341" y="902970"/>
                  </a:cubicBezTo>
                  <a:cubicBezTo>
                    <a:pt x="3997961" y="891540"/>
                    <a:pt x="4005581" y="883920"/>
                    <a:pt x="4013201" y="880110"/>
                  </a:cubicBezTo>
                  <a:cubicBezTo>
                    <a:pt x="4020821" y="875030"/>
                    <a:pt x="4027171" y="873760"/>
                    <a:pt x="4033521" y="873760"/>
                  </a:cubicBezTo>
                  <a:cubicBezTo>
                    <a:pt x="4046221" y="873760"/>
                    <a:pt x="4057651" y="880110"/>
                    <a:pt x="4065271" y="885190"/>
                  </a:cubicBezTo>
                  <a:cubicBezTo>
                    <a:pt x="4093211" y="833120"/>
                    <a:pt x="4117341" y="781050"/>
                    <a:pt x="4140201" y="727710"/>
                  </a:cubicBezTo>
                  <a:cubicBezTo>
                    <a:pt x="4145281" y="713740"/>
                    <a:pt x="4151631" y="699770"/>
                    <a:pt x="4156711" y="685800"/>
                  </a:cubicBezTo>
                  <a:cubicBezTo>
                    <a:pt x="4159251" y="679450"/>
                    <a:pt x="4161791" y="671830"/>
                    <a:pt x="4164331" y="665480"/>
                  </a:cubicBezTo>
                  <a:cubicBezTo>
                    <a:pt x="4166871" y="657860"/>
                    <a:pt x="4169411" y="651510"/>
                    <a:pt x="4171951" y="643890"/>
                  </a:cubicBezTo>
                  <a:cubicBezTo>
                    <a:pt x="4177031" y="628650"/>
                    <a:pt x="4182111" y="614680"/>
                    <a:pt x="4187191" y="600710"/>
                  </a:cubicBezTo>
                  <a:cubicBezTo>
                    <a:pt x="4192271" y="585470"/>
                    <a:pt x="4196081" y="570230"/>
                    <a:pt x="4199891" y="553720"/>
                  </a:cubicBezTo>
                  <a:lnTo>
                    <a:pt x="4206241" y="529590"/>
                  </a:lnTo>
                  <a:cubicBezTo>
                    <a:pt x="4208781" y="521970"/>
                    <a:pt x="4210051" y="513080"/>
                    <a:pt x="4211321" y="504190"/>
                  </a:cubicBezTo>
                  <a:cubicBezTo>
                    <a:pt x="4215131" y="487680"/>
                    <a:pt x="4217671" y="471170"/>
                    <a:pt x="4220211" y="453390"/>
                  </a:cubicBezTo>
                  <a:cubicBezTo>
                    <a:pt x="4222751" y="440690"/>
                    <a:pt x="4239261" y="582930"/>
                    <a:pt x="4235451"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16"/>
              <a:stretch>
                <a:fillRect t="-47624" b="-47624"/>
              </a:stretch>
            </a:blipFill>
          </p:spPr>
        </p:sp>
      </p:grpSp>
      <p:grpSp>
        <p:nvGrpSpPr>
          <p:cNvPr id="12" name="Group 12"/>
          <p:cNvGrpSpPr/>
          <p:nvPr/>
        </p:nvGrpSpPr>
        <p:grpSpPr>
          <a:xfrm>
            <a:off x="364593" y="4200184"/>
            <a:ext cx="13766571" cy="2255938"/>
            <a:chOff x="0" y="0"/>
            <a:chExt cx="18355428" cy="3007918"/>
          </a:xfrm>
        </p:grpSpPr>
        <p:sp>
          <p:nvSpPr>
            <p:cNvPr id="13" name="TextBox 13"/>
            <p:cNvSpPr txBox="1"/>
            <p:nvPr/>
          </p:nvSpPr>
          <p:spPr>
            <a:xfrm>
              <a:off x="0" y="-104775"/>
              <a:ext cx="18355428" cy="2247534"/>
            </a:xfrm>
            <a:prstGeom prst="rect">
              <a:avLst/>
            </a:prstGeom>
          </p:spPr>
          <p:txBody>
            <a:bodyPr lIns="0" tIns="0" rIns="0" bIns="0" rtlCol="0" anchor="t">
              <a:spAutoFit/>
            </a:bodyPr>
            <a:lstStyle/>
            <a:p>
              <a:pPr>
                <a:lnSpc>
                  <a:spcPts val="12654"/>
                </a:lnSpc>
              </a:pPr>
              <a:r>
                <a:rPr lang="en-US" sz="10545">
                  <a:solidFill>
                    <a:srgbClr val="384FB6"/>
                  </a:solidFill>
                  <a:latin typeface="Migra ExtraBold"/>
                </a:rPr>
                <a:t>Vaping &amp; E-cigarettes</a:t>
              </a:r>
            </a:p>
          </p:txBody>
        </p:sp>
        <p:sp>
          <p:nvSpPr>
            <p:cNvPr id="14" name="TextBox 14"/>
            <p:cNvSpPr txBox="1"/>
            <p:nvPr/>
          </p:nvSpPr>
          <p:spPr>
            <a:xfrm>
              <a:off x="0" y="2353454"/>
              <a:ext cx="10193316" cy="654464"/>
            </a:xfrm>
            <a:prstGeom prst="rect">
              <a:avLst/>
            </a:prstGeom>
          </p:spPr>
          <p:txBody>
            <a:bodyPr lIns="0" tIns="0" rIns="0" bIns="0" rtlCol="0" anchor="t">
              <a:spAutoFit/>
            </a:bodyPr>
            <a:lstStyle/>
            <a:p>
              <a:pPr marL="0" lvl="0" indent="0">
                <a:lnSpc>
                  <a:spcPts val="4182"/>
                </a:lnSpc>
                <a:spcBef>
                  <a:spcPct val="0"/>
                </a:spcBef>
              </a:pPr>
              <a:r>
                <a:rPr lang="en-US" sz="2987">
                  <a:solidFill>
                    <a:srgbClr val="E14F35"/>
                  </a:solidFill>
                  <a:latin typeface="Montserrat Semi-Bold Bold"/>
                </a:rPr>
                <a:t>Think About It</a:t>
              </a:r>
            </a:p>
          </p:txBody>
        </p:sp>
      </p:grpSp>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9957">
            <a:off x="3403423" y="6990647"/>
            <a:ext cx="2323365" cy="14531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53" t="32552" r="-783" b="2111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068308">
            <a:off x="-3152333" y="1437969"/>
            <a:ext cx="7219065" cy="36005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841"/>
          <a:stretch>
            <a:fillRect/>
          </a:stretch>
        </p:blipFill>
        <p:spPr>
          <a:xfrm>
            <a:off x="-263999" y="-1666158"/>
            <a:ext cx="17262913" cy="4502818"/>
          </a:xfrm>
          <a:prstGeom prst="rect">
            <a:avLst/>
          </a:prstGeom>
        </p:spPr>
      </p:pic>
      <p:sp>
        <p:nvSpPr>
          <p:cNvPr id="5" name="TextBox 5"/>
          <p:cNvSpPr txBox="1"/>
          <p:nvPr/>
        </p:nvSpPr>
        <p:spPr>
          <a:xfrm>
            <a:off x="2403010" y="296007"/>
            <a:ext cx="13481980" cy="1480189"/>
          </a:xfrm>
          <a:prstGeom prst="rect">
            <a:avLst/>
          </a:prstGeom>
        </p:spPr>
        <p:txBody>
          <a:bodyPr lIns="0" tIns="0" rIns="0" bIns="0" rtlCol="0" anchor="t">
            <a:spAutoFit/>
          </a:bodyPr>
          <a:lstStyle/>
          <a:p>
            <a:pPr marL="0" lvl="0" indent="0" algn="ctr">
              <a:lnSpc>
                <a:spcPts val="11309"/>
              </a:lnSpc>
              <a:spcBef>
                <a:spcPct val="0"/>
              </a:spcBef>
            </a:pPr>
            <a:r>
              <a:rPr lang="en-US" sz="8699">
                <a:solidFill>
                  <a:srgbClr val="FFFFFF"/>
                </a:solidFill>
                <a:latin typeface="Migra ExtraBold"/>
              </a:rPr>
              <a:t>Is it worth it?</a:t>
            </a: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9715">
            <a:off x="-1023431" y="9060364"/>
            <a:ext cx="3919992" cy="776871"/>
          </a:xfrm>
          <a:prstGeom prst="rect">
            <a:avLst/>
          </a:prstGeom>
        </p:spPr>
      </p:pic>
      <p:pic>
        <p:nvPicPr>
          <p:cNvPr id="7" name="Picture 7"/>
          <p:cNvPicPr>
            <a:picLocks noChangeAspect="1"/>
          </p:cNvPicPr>
          <p:nvPr/>
        </p:nvPicPr>
        <p:blipFill>
          <a:blip r:embed="rId9"/>
          <a:srcRect/>
          <a:stretch>
            <a:fillRect/>
          </a:stretch>
        </p:blipFill>
        <p:spPr>
          <a:xfrm>
            <a:off x="888508" y="1776196"/>
            <a:ext cx="2812666" cy="4687776"/>
          </a:xfrm>
          <a:prstGeom prst="rect">
            <a:avLst/>
          </a:prstGeom>
        </p:spPr>
      </p:pic>
      <p:pic>
        <p:nvPicPr>
          <p:cNvPr id="8" name="Picture 8"/>
          <p:cNvPicPr>
            <a:picLocks noChangeAspect="1"/>
          </p:cNvPicPr>
          <p:nvPr/>
        </p:nvPicPr>
        <p:blipFill>
          <a:blip r:embed="rId10"/>
          <a:srcRect/>
          <a:stretch>
            <a:fillRect/>
          </a:stretch>
        </p:blipFill>
        <p:spPr>
          <a:xfrm>
            <a:off x="1028700" y="6181235"/>
            <a:ext cx="5344948" cy="3788232"/>
          </a:xfrm>
          <a:prstGeom prst="rect">
            <a:avLst/>
          </a:prstGeom>
        </p:spPr>
      </p:pic>
      <p:pic>
        <p:nvPicPr>
          <p:cNvPr id="9" name="Picture 9"/>
          <p:cNvPicPr>
            <a:picLocks noChangeAspect="1"/>
          </p:cNvPicPr>
          <p:nvPr/>
        </p:nvPicPr>
        <p:blipFill>
          <a:blip r:embed="rId11"/>
          <a:srcRect/>
          <a:stretch>
            <a:fillRect/>
          </a:stretch>
        </p:blipFill>
        <p:spPr>
          <a:xfrm>
            <a:off x="9043860" y="5993361"/>
            <a:ext cx="5582255" cy="3698244"/>
          </a:xfrm>
          <a:prstGeom prst="rect">
            <a:avLst/>
          </a:prstGeom>
        </p:spPr>
      </p:pic>
      <p:pic>
        <p:nvPicPr>
          <p:cNvPr id="10" name="Picture 10"/>
          <p:cNvPicPr>
            <a:picLocks noChangeAspect="1"/>
          </p:cNvPicPr>
          <p:nvPr/>
        </p:nvPicPr>
        <p:blipFill>
          <a:blip r:embed="rId12"/>
          <a:srcRect/>
          <a:stretch>
            <a:fillRect/>
          </a:stretch>
        </p:blipFill>
        <p:spPr>
          <a:xfrm>
            <a:off x="11007197" y="1634821"/>
            <a:ext cx="4035018" cy="4705560"/>
          </a:xfrm>
          <a:prstGeom prst="rect">
            <a:avLst/>
          </a:prstGeom>
        </p:spPr>
      </p:pic>
      <p:pic>
        <p:nvPicPr>
          <p:cNvPr id="11" name="Picture 11"/>
          <p:cNvPicPr>
            <a:picLocks noChangeAspect="1"/>
          </p:cNvPicPr>
          <p:nvPr/>
        </p:nvPicPr>
        <p:blipFill>
          <a:blip r:embed="rId13"/>
          <a:srcRect/>
          <a:stretch>
            <a:fillRect/>
          </a:stretch>
        </p:blipFill>
        <p:spPr>
          <a:xfrm>
            <a:off x="4820282" y="2836660"/>
            <a:ext cx="5904283" cy="3933729"/>
          </a:xfrm>
          <a:prstGeom prst="rect">
            <a:avLst/>
          </a:prstGeom>
        </p:spPr>
      </p:pic>
      <p:pic>
        <p:nvPicPr>
          <p:cNvPr id="12" name="Picture 12"/>
          <p:cNvPicPr>
            <a:picLocks noChangeAspect="1"/>
          </p:cNvPicPr>
          <p:nvPr/>
        </p:nvPicPr>
        <p:blipFill>
          <a:blip r:embed="rId4"/>
          <a:srcRect/>
          <a:stretch>
            <a:fillRect/>
          </a:stretch>
        </p:blipFill>
        <p:spPr>
          <a:xfrm rot="10068308">
            <a:off x="15780437" y="-826545"/>
            <a:ext cx="6788855" cy="3385941"/>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213472">
            <a:off x="14844707" y="5539116"/>
            <a:ext cx="3919992" cy="77687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89" t="16157" r="-18738"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l="21897" r="36239"/>
          <a:stretch>
            <a:fillRect/>
          </a:stretch>
        </p:blipFill>
        <p:spPr>
          <a:xfrm rot="5400000">
            <a:off x="8512269" y="-3853949"/>
            <a:ext cx="945366" cy="976529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0585" y="7526188"/>
            <a:ext cx="22809171" cy="45310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2391">
            <a:off x="15594493" y="409486"/>
            <a:ext cx="2170806" cy="115324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400020">
            <a:off x="-1663545" y="4012120"/>
            <a:ext cx="5046003" cy="1220215"/>
          </a:xfrm>
          <a:prstGeom prst="rect">
            <a:avLst/>
          </a:prstGeom>
        </p:spPr>
      </p:pic>
      <p:pic>
        <p:nvPicPr>
          <p:cNvPr id="7" name="Picture 7"/>
          <p:cNvPicPr>
            <a:picLocks noChangeAspect="1"/>
          </p:cNvPicPr>
          <p:nvPr/>
        </p:nvPicPr>
        <p:blipFill>
          <a:blip r:embed="rId11"/>
          <a:srcRect/>
          <a:stretch>
            <a:fillRect/>
          </a:stretch>
        </p:blipFill>
        <p:spPr>
          <a:xfrm>
            <a:off x="3062505" y="1865788"/>
            <a:ext cx="12195628" cy="6860041"/>
          </a:xfrm>
          <a:prstGeom prst="rect">
            <a:avLst/>
          </a:prstGeom>
        </p:spPr>
      </p:pic>
      <p:sp>
        <p:nvSpPr>
          <p:cNvPr id="8" name="TextBox 8"/>
          <p:cNvSpPr txBox="1"/>
          <p:nvPr/>
        </p:nvSpPr>
        <p:spPr>
          <a:xfrm>
            <a:off x="9878045" y="5816655"/>
            <a:ext cx="4882649" cy="2089150"/>
          </a:xfrm>
          <a:prstGeom prst="rect">
            <a:avLst/>
          </a:prstGeom>
        </p:spPr>
        <p:txBody>
          <a:bodyPr lIns="0" tIns="0" rIns="0" bIns="0" rtlCol="0" anchor="t">
            <a:spAutoFit/>
          </a:bodyPr>
          <a:lstStyle/>
          <a:p>
            <a:pPr marL="0" lvl="0" indent="0" algn="ctr">
              <a:lnSpc>
                <a:spcPts val="5600"/>
              </a:lnSpc>
              <a:spcBef>
                <a:spcPct val="0"/>
              </a:spcBef>
            </a:pPr>
            <a:r>
              <a:rPr lang="en-US" sz="4000">
                <a:solidFill>
                  <a:srgbClr val="424242"/>
                </a:solidFill>
                <a:latin typeface="Montserrat Semi-Bold"/>
              </a:rPr>
              <a:t>Explosions belong in action movies, not on your face.</a:t>
            </a:r>
          </a:p>
        </p:txBody>
      </p:sp>
      <p:sp>
        <p:nvSpPr>
          <p:cNvPr id="9" name="TextBox 9"/>
          <p:cNvSpPr txBox="1"/>
          <p:nvPr/>
        </p:nvSpPr>
        <p:spPr>
          <a:xfrm>
            <a:off x="2783402" y="413142"/>
            <a:ext cx="12090225" cy="1325053"/>
          </a:xfrm>
          <a:prstGeom prst="rect">
            <a:avLst/>
          </a:prstGeom>
        </p:spPr>
        <p:txBody>
          <a:bodyPr lIns="0" tIns="0" rIns="0" bIns="0" rtlCol="0" anchor="t">
            <a:spAutoFit/>
          </a:bodyPr>
          <a:lstStyle/>
          <a:p>
            <a:pPr marL="0" lvl="0" indent="0" algn="ctr">
              <a:lnSpc>
                <a:spcPts val="10142"/>
              </a:lnSpc>
              <a:spcBef>
                <a:spcPct val="0"/>
              </a:spcBef>
            </a:pPr>
            <a:r>
              <a:rPr lang="en-US" sz="7801">
                <a:solidFill>
                  <a:srgbClr val="273A8F"/>
                </a:solidFill>
                <a:latin typeface="Migra ExtraBold"/>
              </a:rPr>
              <a:t>Is it worth 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89" t="16157" r="-18738" b="3766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585" y="7526188"/>
            <a:ext cx="22809171" cy="453102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2391">
            <a:off x="13302387" y="1127912"/>
            <a:ext cx="3583799" cy="190389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400020">
            <a:off x="-1944704" y="4926520"/>
            <a:ext cx="5046003" cy="1220215"/>
          </a:xfrm>
          <a:prstGeom prst="rect">
            <a:avLst/>
          </a:prstGeom>
        </p:spPr>
      </p:pic>
      <p:sp>
        <p:nvSpPr>
          <p:cNvPr id="6" name="TextBox 6"/>
          <p:cNvSpPr txBox="1"/>
          <p:nvPr/>
        </p:nvSpPr>
        <p:spPr>
          <a:xfrm>
            <a:off x="1028700" y="3584003"/>
            <a:ext cx="16325574" cy="19526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E14F35"/>
                </a:solidFill>
                <a:latin typeface="Migra ExtraBold"/>
              </a:rPr>
              <a:t>How do they hook you?</a:t>
            </a: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29066">
            <a:off x="14270621" y="5309643"/>
            <a:ext cx="1413302" cy="271788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801760" y="-806104"/>
            <a:ext cx="7943667" cy="3961904"/>
          </a:xfrm>
          <a:prstGeom prst="rect">
            <a:avLst/>
          </a:prstGeom>
        </p:spPr>
      </p:pic>
      <p:pic>
        <p:nvPicPr>
          <p:cNvPr id="4" name="Picture 4"/>
          <p:cNvPicPr>
            <a:picLocks noChangeAspect="1"/>
          </p:cNvPicPr>
          <p:nvPr/>
        </p:nvPicPr>
        <p:blipFill>
          <a:blip r:embed="rId5"/>
          <a:srcRect/>
          <a:stretch>
            <a:fillRect/>
          </a:stretch>
        </p:blipFill>
        <p:spPr>
          <a:xfrm rot="1398718">
            <a:off x="-1098298" y="1949060"/>
            <a:ext cx="3782294" cy="1701105"/>
          </a:xfrm>
          <a:prstGeom prst="rect">
            <a:avLst/>
          </a:prstGeom>
        </p:spPr>
      </p:pic>
      <p:pic>
        <p:nvPicPr>
          <p:cNvPr id="5" name="Picture 5"/>
          <p:cNvPicPr>
            <a:picLocks noChangeAspect="1"/>
          </p:cNvPicPr>
          <p:nvPr/>
        </p:nvPicPr>
        <p:blipFill>
          <a:blip r:embed="rId6"/>
          <a:srcRect/>
          <a:stretch>
            <a:fillRect/>
          </a:stretch>
        </p:blipFill>
        <p:spPr>
          <a:xfrm rot="4247979">
            <a:off x="14099733" y="6350405"/>
            <a:ext cx="3464203" cy="7873189"/>
          </a:xfrm>
          <a:prstGeom prst="rect">
            <a:avLst/>
          </a:prstGeom>
        </p:spPr>
      </p:pic>
      <p:pic>
        <p:nvPicPr>
          <p:cNvPr id="6" name="Picture 6"/>
          <p:cNvPicPr>
            <a:picLocks noChangeAspect="1"/>
          </p:cNvPicPr>
          <p:nvPr/>
        </p:nvPicPr>
        <p:blipFill>
          <a:blip r:embed="rId7"/>
          <a:srcRect r="33630" b="7535"/>
          <a:stretch>
            <a:fillRect/>
          </a:stretch>
        </p:blipFill>
        <p:spPr>
          <a:xfrm>
            <a:off x="397331" y="2345629"/>
            <a:ext cx="7812358" cy="6122219"/>
          </a:xfrm>
          <a:prstGeom prst="rect">
            <a:avLst/>
          </a:prstGeom>
        </p:spPr>
      </p:pic>
      <p:pic>
        <p:nvPicPr>
          <p:cNvPr id="7" name="Picture 7"/>
          <p:cNvPicPr>
            <a:picLocks noChangeAspect="1"/>
          </p:cNvPicPr>
          <p:nvPr/>
        </p:nvPicPr>
        <p:blipFill>
          <a:blip r:embed="rId8"/>
          <a:srcRect/>
          <a:stretch>
            <a:fillRect/>
          </a:stretch>
        </p:blipFill>
        <p:spPr>
          <a:xfrm>
            <a:off x="5077926" y="211741"/>
            <a:ext cx="6801472" cy="3244003"/>
          </a:xfrm>
          <a:prstGeom prst="rect">
            <a:avLst/>
          </a:prstGeom>
        </p:spPr>
      </p:pic>
      <p:pic>
        <p:nvPicPr>
          <p:cNvPr id="8" name="Picture 8"/>
          <p:cNvPicPr>
            <a:picLocks noChangeAspect="1"/>
          </p:cNvPicPr>
          <p:nvPr/>
        </p:nvPicPr>
        <p:blipFill>
          <a:blip r:embed="rId9"/>
          <a:srcRect/>
          <a:stretch>
            <a:fillRect/>
          </a:stretch>
        </p:blipFill>
        <p:spPr>
          <a:xfrm>
            <a:off x="7985384" y="3604103"/>
            <a:ext cx="6437985" cy="3605271"/>
          </a:xfrm>
          <a:prstGeom prst="rect">
            <a:avLst/>
          </a:prstGeom>
        </p:spPr>
      </p:pic>
      <p:pic>
        <p:nvPicPr>
          <p:cNvPr id="9" name="Picture 9"/>
          <p:cNvPicPr>
            <a:picLocks noChangeAspect="1"/>
          </p:cNvPicPr>
          <p:nvPr/>
        </p:nvPicPr>
        <p:blipFill>
          <a:blip r:embed="rId10"/>
          <a:srcRect/>
          <a:stretch>
            <a:fillRect/>
          </a:stretch>
        </p:blipFill>
        <p:spPr>
          <a:xfrm>
            <a:off x="10081729" y="7042059"/>
            <a:ext cx="5073650" cy="2851579"/>
          </a:xfrm>
          <a:prstGeom prst="rect">
            <a:avLst/>
          </a:prstGeom>
        </p:spPr>
      </p:pic>
      <p:pic>
        <p:nvPicPr>
          <p:cNvPr id="10" name="Picture 10"/>
          <p:cNvPicPr>
            <a:picLocks noChangeAspect="1"/>
          </p:cNvPicPr>
          <p:nvPr/>
        </p:nvPicPr>
        <p:blipFill>
          <a:blip r:embed="rId11"/>
          <a:srcRect/>
          <a:stretch>
            <a:fillRect/>
          </a:stretch>
        </p:blipFill>
        <p:spPr>
          <a:xfrm>
            <a:off x="12537949" y="838314"/>
            <a:ext cx="5234861" cy="523486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29066">
            <a:off x="5090664" y="7902090"/>
            <a:ext cx="1079021" cy="20750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801760" y="-806104"/>
            <a:ext cx="7943667" cy="3961904"/>
          </a:xfrm>
          <a:prstGeom prst="rect">
            <a:avLst/>
          </a:prstGeom>
        </p:spPr>
      </p:pic>
      <p:pic>
        <p:nvPicPr>
          <p:cNvPr id="4" name="Picture 4"/>
          <p:cNvPicPr>
            <a:picLocks noChangeAspect="1"/>
          </p:cNvPicPr>
          <p:nvPr/>
        </p:nvPicPr>
        <p:blipFill>
          <a:blip r:embed="rId5"/>
          <a:srcRect/>
          <a:stretch>
            <a:fillRect/>
          </a:stretch>
        </p:blipFill>
        <p:spPr>
          <a:xfrm rot="1398718">
            <a:off x="-1098298" y="1949060"/>
            <a:ext cx="3782294" cy="1701105"/>
          </a:xfrm>
          <a:prstGeom prst="rect">
            <a:avLst/>
          </a:prstGeom>
        </p:spPr>
      </p:pic>
      <p:pic>
        <p:nvPicPr>
          <p:cNvPr id="5" name="Picture 5"/>
          <p:cNvPicPr>
            <a:picLocks noChangeAspect="1"/>
          </p:cNvPicPr>
          <p:nvPr/>
        </p:nvPicPr>
        <p:blipFill>
          <a:blip r:embed="rId6"/>
          <a:srcRect/>
          <a:stretch>
            <a:fillRect/>
          </a:stretch>
        </p:blipFill>
        <p:spPr>
          <a:xfrm rot="4247979">
            <a:off x="14099733" y="6350405"/>
            <a:ext cx="3464203" cy="7873189"/>
          </a:xfrm>
          <a:prstGeom prst="rect">
            <a:avLst/>
          </a:prstGeom>
        </p:spPr>
      </p:pic>
      <p:pic>
        <p:nvPicPr>
          <p:cNvPr id="6" name="Picture 6"/>
          <p:cNvPicPr>
            <a:picLocks noChangeAspect="1"/>
          </p:cNvPicPr>
          <p:nvPr/>
        </p:nvPicPr>
        <p:blipFill>
          <a:blip r:embed="rId7"/>
          <a:srcRect/>
          <a:stretch>
            <a:fillRect/>
          </a:stretch>
        </p:blipFill>
        <p:spPr>
          <a:xfrm>
            <a:off x="1028700" y="3155800"/>
            <a:ext cx="7797927" cy="6238341"/>
          </a:xfrm>
          <a:prstGeom prst="rect">
            <a:avLst/>
          </a:prstGeom>
        </p:spPr>
      </p:pic>
      <p:pic>
        <p:nvPicPr>
          <p:cNvPr id="7" name="Picture 7"/>
          <p:cNvPicPr>
            <a:picLocks noChangeAspect="1"/>
          </p:cNvPicPr>
          <p:nvPr/>
        </p:nvPicPr>
        <p:blipFill>
          <a:blip r:embed="rId8"/>
          <a:srcRect/>
          <a:stretch>
            <a:fillRect/>
          </a:stretch>
        </p:blipFill>
        <p:spPr>
          <a:xfrm>
            <a:off x="8826627" y="893943"/>
            <a:ext cx="9110763" cy="597893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29066">
            <a:off x="12004810" y="7402967"/>
            <a:ext cx="1413302" cy="27178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801760" y="-806104"/>
            <a:ext cx="7943667" cy="396190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31441">
            <a:off x="16485749" y="99461"/>
            <a:ext cx="1744348" cy="345698"/>
          </a:xfrm>
          <a:prstGeom prst="rect">
            <a:avLst/>
          </a:prstGeom>
        </p:spPr>
      </p:pic>
      <p:pic>
        <p:nvPicPr>
          <p:cNvPr id="5" name="Picture 5"/>
          <p:cNvPicPr>
            <a:picLocks noChangeAspect="1"/>
          </p:cNvPicPr>
          <p:nvPr/>
        </p:nvPicPr>
        <p:blipFill>
          <a:blip r:embed="rId7"/>
          <a:srcRect/>
          <a:stretch>
            <a:fillRect/>
          </a:stretch>
        </p:blipFill>
        <p:spPr>
          <a:xfrm rot="1398718">
            <a:off x="-1098298" y="1949060"/>
            <a:ext cx="3782294" cy="1701105"/>
          </a:xfrm>
          <a:prstGeom prst="rect">
            <a:avLst/>
          </a:prstGeom>
        </p:spPr>
      </p:pic>
      <p:pic>
        <p:nvPicPr>
          <p:cNvPr id="6" name="Picture 6"/>
          <p:cNvPicPr>
            <a:picLocks noChangeAspect="1"/>
          </p:cNvPicPr>
          <p:nvPr/>
        </p:nvPicPr>
        <p:blipFill>
          <a:blip r:embed="rId8"/>
          <a:srcRect b="77556"/>
          <a:stretch>
            <a:fillRect/>
          </a:stretch>
        </p:blipFill>
        <p:spPr>
          <a:xfrm rot="-196806">
            <a:off x="10293352" y="8748039"/>
            <a:ext cx="8817675" cy="2287859"/>
          </a:xfrm>
          <a:prstGeom prst="rect">
            <a:avLst/>
          </a:prstGeom>
        </p:spPr>
      </p:pic>
      <p:pic>
        <p:nvPicPr>
          <p:cNvPr id="7" name="Picture 7"/>
          <p:cNvPicPr>
            <a:picLocks noChangeAspect="1"/>
          </p:cNvPicPr>
          <p:nvPr/>
        </p:nvPicPr>
        <p:blipFill>
          <a:blip r:embed="rId9"/>
          <a:srcRect/>
          <a:stretch>
            <a:fillRect/>
          </a:stretch>
        </p:blipFill>
        <p:spPr>
          <a:xfrm rot="-1840365">
            <a:off x="16236330" y="7993429"/>
            <a:ext cx="1780027" cy="1553161"/>
          </a:xfrm>
          <a:prstGeom prst="rect">
            <a:avLst/>
          </a:prstGeom>
        </p:spPr>
      </p:pic>
      <p:pic>
        <p:nvPicPr>
          <p:cNvPr id="8" name="Picture 8"/>
          <p:cNvPicPr>
            <a:picLocks noChangeAspect="1"/>
          </p:cNvPicPr>
          <p:nvPr/>
        </p:nvPicPr>
        <p:blipFill>
          <a:blip r:embed="rId10"/>
          <a:srcRect r="33613"/>
          <a:stretch>
            <a:fillRect/>
          </a:stretch>
        </p:blipFill>
        <p:spPr>
          <a:xfrm rot="221252">
            <a:off x="14331504" y="-87906"/>
            <a:ext cx="3777427" cy="5690094"/>
          </a:xfrm>
          <a:prstGeom prst="rect">
            <a:avLst/>
          </a:prstGeom>
        </p:spPr>
      </p:pic>
      <p:pic>
        <p:nvPicPr>
          <p:cNvPr id="9" name="Picture 9"/>
          <p:cNvPicPr>
            <a:picLocks noChangeAspect="1"/>
          </p:cNvPicPr>
          <p:nvPr/>
        </p:nvPicPr>
        <p:blipFill>
          <a:blip r:embed="rId11"/>
          <a:srcRect/>
          <a:stretch>
            <a:fillRect/>
          </a:stretch>
        </p:blipFill>
        <p:spPr>
          <a:xfrm rot="354449">
            <a:off x="10052080" y="109574"/>
            <a:ext cx="6265308" cy="3524236"/>
          </a:xfrm>
          <a:prstGeom prst="rect">
            <a:avLst/>
          </a:prstGeom>
        </p:spPr>
      </p:pic>
      <p:pic>
        <p:nvPicPr>
          <p:cNvPr id="10" name="Picture 10"/>
          <p:cNvPicPr>
            <a:picLocks noChangeAspect="1"/>
          </p:cNvPicPr>
          <p:nvPr/>
        </p:nvPicPr>
        <p:blipFill>
          <a:blip r:embed="rId12"/>
          <a:srcRect/>
          <a:stretch>
            <a:fillRect/>
          </a:stretch>
        </p:blipFill>
        <p:spPr>
          <a:xfrm>
            <a:off x="0" y="6335889"/>
            <a:ext cx="9144000" cy="3951111"/>
          </a:xfrm>
          <a:prstGeom prst="rect">
            <a:avLst/>
          </a:prstGeom>
        </p:spPr>
      </p:pic>
      <p:pic>
        <p:nvPicPr>
          <p:cNvPr id="11" name="Picture 11"/>
          <p:cNvPicPr>
            <a:picLocks noChangeAspect="1"/>
          </p:cNvPicPr>
          <p:nvPr/>
        </p:nvPicPr>
        <p:blipFill>
          <a:blip r:embed="rId13"/>
          <a:srcRect/>
          <a:stretch>
            <a:fillRect/>
          </a:stretch>
        </p:blipFill>
        <p:spPr>
          <a:xfrm rot="489616">
            <a:off x="15199778" y="5145678"/>
            <a:ext cx="3285452" cy="3285452"/>
          </a:xfrm>
          <a:prstGeom prst="rect">
            <a:avLst/>
          </a:prstGeom>
        </p:spPr>
      </p:pic>
      <p:pic>
        <p:nvPicPr>
          <p:cNvPr id="12" name="Picture 12"/>
          <p:cNvPicPr>
            <a:picLocks noChangeAspect="1"/>
          </p:cNvPicPr>
          <p:nvPr/>
        </p:nvPicPr>
        <p:blipFill>
          <a:blip r:embed="rId14"/>
          <a:srcRect l="26854" r="17059"/>
          <a:stretch>
            <a:fillRect/>
          </a:stretch>
        </p:blipFill>
        <p:spPr>
          <a:xfrm rot="-363005">
            <a:off x="11033613" y="3228874"/>
            <a:ext cx="4149371" cy="4934584"/>
          </a:xfrm>
          <a:prstGeom prst="rect">
            <a:avLst/>
          </a:prstGeom>
        </p:spPr>
      </p:pic>
      <p:sp>
        <p:nvSpPr>
          <p:cNvPr id="13" name="TextBox 13"/>
          <p:cNvSpPr txBox="1"/>
          <p:nvPr/>
        </p:nvSpPr>
        <p:spPr>
          <a:xfrm>
            <a:off x="0" y="3937520"/>
            <a:ext cx="10602060" cy="1916561"/>
          </a:xfrm>
          <a:prstGeom prst="rect">
            <a:avLst/>
          </a:prstGeom>
        </p:spPr>
        <p:txBody>
          <a:bodyPr lIns="0" tIns="0" rIns="0" bIns="0" rtlCol="0" anchor="t">
            <a:spAutoFit/>
          </a:bodyPr>
          <a:lstStyle/>
          <a:p>
            <a:pPr marL="0" lvl="0" indent="0" algn="ctr">
              <a:lnSpc>
                <a:spcPts val="5137"/>
              </a:lnSpc>
              <a:spcBef>
                <a:spcPct val="0"/>
              </a:spcBef>
            </a:pPr>
            <a:r>
              <a:rPr lang="en-US" sz="3669">
                <a:solidFill>
                  <a:srgbClr val="384FB6"/>
                </a:solidFill>
                <a:latin typeface="Montserrat Semi-Bold Bold"/>
              </a:rPr>
              <a:t>Flavors such as fruit, mint, or different sweet flavors are one of the main targets towards attracting youth to vaping. </a:t>
            </a:r>
          </a:p>
        </p:txBody>
      </p:sp>
      <p:sp>
        <p:nvSpPr>
          <p:cNvPr id="14" name="TextBox 14"/>
          <p:cNvSpPr txBox="1"/>
          <p:nvPr/>
        </p:nvSpPr>
        <p:spPr>
          <a:xfrm>
            <a:off x="0" y="119911"/>
            <a:ext cx="6130323" cy="2679702"/>
          </a:xfrm>
          <a:prstGeom prst="rect">
            <a:avLst/>
          </a:prstGeom>
        </p:spPr>
        <p:txBody>
          <a:bodyPr lIns="0" tIns="0" rIns="0" bIns="0" rtlCol="0" anchor="t">
            <a:spAutoFit/>
          </a:bodyPr>
          <a:lstStyle/>
          <a:p>
            <a:pPr marL="0" lvl="0" indent="0" algn="ctr">
              <a:lnSpc>
                <a:spcPts val="10399"/>
              </a:lnSpc>
              <a:spcBef>
                <a:spcPct val="0"/>
              </a:spcBef>
            </a:pPr>
            <a:r>
              <a:rPr lang="en-US" sz="7999">
                <a:solidFill>
                  <a:srgbClr val="FFFFFF"/>
                </a:solidFill>
                <a:latin typeface="Migra ExtraBold"/>
              </a:rPr>
              <a:t>Flavors &amp; Colors</a:t>
            </a:r>
          </a:p>
        </p:txBody>
      </p:sp>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29066" flipH="1">
            <a:off x="7270463" y="139916"/>
            <a:ext cx="1413302" cy="27178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A9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398718">
            <a:off x="-862447" y="2638309"/>
            <a:ext cx="3782294" cy="1701105"/>
          </a:xfrm>
          <a:prstGeom prst="rect">
            <a:avLst/>
          </a:prstGeom>
        </p:spPr>
      </p:pic>
      <p:pic>
        <p:nvPicPr>
          <p:cNvPr id="3" name="Picture 3"/>
          <p:cNvPicPr>
            <a:picLocks noChangeAspect="1"/>
          </p:cNvPicPr>
          <p:nvPr/>
        </p:nvPicPr>
        <p:blipFill>
          <a:blip r:embed="rId4"/>
          <a:srcRect/>
          <a:stretch>
            <a:fillRect/>
          </a:stretch>
        </p:blipFill>
        <p:spPr>
          <a:xfrm rot="-10800000">
            <a:off x="0" y="50026"/>
            <a:ext cx="7943667" cy="3961904"/>
          </a:xfrm>
          <a:prstGeom prst="rect">
            <a:avLst/>
          </a:prstGeom>
        </p:spPr>
      </p:pic>
      <p:grpSp>
        <p:nvGrpSpPr>
          <p:cNvPr id="7" name="Group 7"/>
          <p:cNvGrpSpPr>
            <a:grpSpLocks noChangeAspect="1"/>
          </p:cNvGrpSpPr>
          <p:nvPr/>
        </p:nvGrpSpPr>
        <p:grpSpPr>
          <a:xfrm rot="198011">
            <a:off x="6391680" y="4011930"/>
            <a:ext cx="4504723" cy="5246370"/>
            <a:chOff x="0" y="0"/>
            <a:chExt cx="13561060" cy="15793720"/>
          </a:xfrm>
        </p:grpSpPr>
        <p:sp>
          <p:nvSpPr>
            <p:cNvPr id="8" name="Freeform 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5"/>
              <a:stretch>
                <a:fillRect l="-41154" r="-41154"/>
              </a:stretch>
            </a:blipFill>
          </p:spPr>
        </p:sp>
        <p:sp>
          <p:nvSpPr>
            <p:cNvPr id="9" name="Freeform 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6"/>
              <a:stretch>
                <a:fillRect t="-144" b="-144"/>
              </a:stretch>
            </a:blipFill>
          </p:spPr>
        </p:sp>
      </p:grpSp>
      <p:grpSp>
        <p:nvGrpSpPr>
          <p:cNvPr id="10" name="Group 10"/>
          <p:cNvGrpSpPr>
            <a:grpSpLocks noChangeAspect="1"/>
          </p:cNvGrpSpPr>
          <p:nvPr/>
        </p:nvGrpSpPr>
        <p:grpSpPr>
          <a:xfrm rot="-300394">
            <a:off x="9144000" y="698814"/>
            <a:ext cx="2626218" cy="3035811"/>
            <a:chOff x="0" y="0"/>
            <a:chExt cx="2768600" cy="3200400"/>
          </a:xfrm>
        </p:grpSpPr>
        <p:sp>
          <p:nvSpPr>
            <p:cNvPr id="11" name="Freeform 11"/>
            <p:cNvSpPr/>
            <p:nvPr/>
          </p:nvSpPr>
          <p:spPr>
            <a:xfrm>
              <a:off x="38100" y="38100"/>
              <a:ext cx="2578100" cy="2959100"/>
            </a:xfrm>
            <a:custGeom>
              <a:avLst/>
              <a:gdLst/>
              <a:ahLst/>
              <a:cxnLst/>
              <a:rect l="l" t="t" r="r" b="b"/>
              <a:pathLst>
                <a:path w="2578100" h="2959100">
                  <a:moveTo>
                    <a:pt x="2578100" y="2959100"/>
                  </a:moveTo>
                  <a:lnTo>
                    <a:pt x="0" y="2959100"/>
                  </a:lnTo>
                  <a:lnTo>
                    <a:pt x="0" y="0"/>
                  </a:lnTo>
                  <a:lnTo>
                    <a:pt x="2578100" y="0"/>
                  </a:lnTo>
                  <a:lnTo>
                    <a:pt x="2578100" y="2959100"/>
                  </a:lnTo>
                  <a:close/>
                </a:path>
              </a:pathLst>
            </a:custGeom>
            <a:blipFill>
              <a:blip r:embed="rId7"/>
              <a:stretch>
                <a:fillRect t="-15343" b="-15343"/>
              </a:stretch>
            </a:blipFill>
          </p:spPr>
        </p:sp>
        <p:sp>
          <p:nvSpPr>
            <p:cNvPr id="12" name="Freeform 12"/>
            <p:cNvSpPr/>
            <p:nvPr/>
          </p:nvSpPr>
          <p:spPr>
            <a:xfrm>
              <a:off x="0" y="0"/>
              <a:ext cx="2768600" cy="3200400"/>
            </a:xfrm>
            <a:custGeom>
              <a:avLst/>
              <a:gdLst/>
              <a:ahLst/>
              <a:cxnLst/>
              <a:rect l="l" t="t" r="r" b="b"/>
              <a:pathLst>
                <a:path w="2768600" h="3200400">
                  <a:moveTo>
                    <a:pt x="2768600" y="3200400"/>
                  </a:moveTo>
                  <a:lnTo>
                    <a:pt x="0" y="3200400"/>
                  </a:lnTo>
                  <a:lnTo>
                    <a:pt x="0" y="0"/>
                  </a:lnTo>
                  <a:lnTo>
                    <a:pt x="2768600" y="0"/>
                  </a:lnTo>
                  <a:lnTo>
                    <a:pt x="2768600" y="3200400"/>
                  </a:lnTo>
                  <a:close/>
                </a:path>
              </a:pathLst>
            </a:custGeom>
            <a:blipFill>
              <a:blip r:embed="rId8"/>
              <a:stretch>
                <a:fillRect t="-76" b="-76"/>
              </a:stretch>
            </a:blipFill>
          </p:spPr>
        </p:sp>
      </p:grpSp>
      <p:grpSp>
        <p:nvGrpSpPr>
          <p:cNvPr id="13" name="Group 13"/>
          <p:cNvGrpSpPr>
            <a:grpSpLocks noChangeAspect="1"/>
          </p:cNvGrpSpPr>
          <p:nvPr/>
        </p:nvGrpSpPr>
        <p:grpSpPr>
          <a:xfrm rot="-297586">
            <a:off x="338091" y="4462817"/>
            <a:ext cx="4516075" cy="5246370"/>
            <a:chOff x="0" y="0"/>
            <a:chExt cx="5466080" cy="6350000"/>
          </a:xfrm>
        </p:grpSpPr>
        <p:sp>
          <p:nvSpPr>
            <p:cNvPr id="14" name="Freeform 14"/>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EAECE7"/>
            </a:solidFill>
          </p:spPr>
        </p:sp>
        <p:sp>
          <p:nvSpPr>
            <p:cNvPr id="15" name="Freeform 15"/>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18565" r="-25389"/>
              </a:stretch>
            </a:blipFill>
          </p:spPr>
        </p:sp>
        <p:sp>
          <p:nvSpPr>
            <p:cNvPr id="16" name="Freeform 16"/>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7" name="Freeform 17"/>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E14F35"/>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35369" y="1829154"/>
            <a:ext cx="1766295" cy="1766295"/>
          </a:xfrm>
          <a:prstGeom prst="rect">
            <a:avLst/>
          </a:prstGeom>
        </p:spPr>
      </p:pic>
      <p:sp>
        <p:nvSpPr>
          <p:cNvPr id="19" name="TextBox 19"/>
          <p:cNvSpPr txBox="1"/>
          <p:nvPr/>
        </p:nvSpPr>
        <p:spPr>
          <a:xfrm>
            <a:off x="119755" y="673904"/>
            <a:ext cx="8382053" cy="1321004"/>
          </a:xfrm>
          <a:prstGeom prst="rect">
            <a:avLst/>
          </a:prstGeom>
        </p:spPr>
        <p:txBody>
          <a:bodyPr lIns="0" tIns="0" rIns="0" bIns="0" rtlCol="0" anchor="t">
            <a:spAutoFit/>
          </a:bodyPr>
          <a:lstStyle/>
          <a:p>
            <a:pPr marL="0" lvl="0" indent="0">
              <a:lnSpc>
                <a:spcPts val="10054"/>
              </a:lnSpc>
              <a:spcBef>
                <a:spcPct val="0"/>
              </a:spcBef>
            </a:pPr>
            <a:r>
              <a:rPr lang="en-US" sz="7733">
                <a:solidFill>
                  <a:srgbClr val="08173F"/>
                </a:solidFill>
                <a:latin typeface="Migra ExtraBold"/>
              </a:rPr>
              <a:t>Who's The Target?</a:t>
            </a:r>
          </a:p>
        </p:txBody>
      </p:sp>
      <p:grpSp>
        <p:nvGrpSpPr>
          <p:cNvPr id="21" name="Group 4">
            <a:extLst>
              <a:ext uri="{FF2B5EF4-FFF2-40B4-BE49-F238E27FC236}">
                <a16:creationId xmlns:a16="http://schemas.microsoft.com/office/drawing/2014/main" id="{BCDDDB95-9411-4765-B821-260C4801C778}"/>
              </a:ext>
            </a:extLst>
          </p:cNvPr>
          <p:cNvGrpSpPr>
            <a:grpSpLocks noChangeAspect="1"/>
          </p:cNvGrpSpPr>
          <p:nvPr/>
        </p:nvGrpSpPr>
        <p:grpSpPr>
          <a:xfrm rot="407925">
            <a:off x="12839874" y="1840634"/>
            <a:ext cx="4488265" cy="6400708"/>
            <a:chOff x="-2540" y="0"/>
            <a:chExt cx="3815080" cy="5440680"/>
          </a:xfrm>
        </p:grpSpPr>
        <p:sp>
          <p:nvSpPr>
            <p:cNvPr id="22" name="Freeform 5">
              <a:extLst>
                <a:ext uri="{FF2B5EF4-FFF2-40B4-BE49-F238E27FC236}">
                  <a16:creationId xmlns:a16="http://schemas.microsoft.com/office/drawing/2014/main" id="{0F38EB43-E4BC-40ED-AC8B-41D8F6AEFA3C}"/>
                </a:ext>
              </a:extLst>
            </p:cNvPr>
            <p:cNvSpPr/>
            <p:nvPr/>
          </p:nvSpPr>
          <p:spPr>
            <a:xfrm>
              <a:off x="220980" y="683260"/>
              <a:ext cx="3369310" cy="3352799"/>
            </a:xfrm>
            <a:custGeom>
              <a:avLst/>
              <a:gdLst/>
              <a:ahLst/>
              <a:cxnLst/>
              <a:rect l="l" t="t" r="r" b="b"/>
              <a:pathLst>
                <a:path w="3369310" h="3352799">
                  <a:moveTo>
                    <a:pt x="2863850" y="269240"/>
                  </a:moveTo>
                  <a:cubicBezTo>
                    <a:pt x="2849880" y="292100"/>
                    <a:pt x="2851150" y="309880"/>
                    <a:pt x="2853690" y="334010"/>
                  </a:cubicBezTo>
                  <a:cubicBezTo>
                    <a:pt x="2853690" y="379730"/>
                    <a:pt x="2854960" y="476250"/>
                    <a:pt x="2857500" y="527050"/>
                  </a:cubicBezTo>
                  <a:cubicBezTo>
                    <a:pt x="2860040" y="594360"/>
                    <a:pt x="2929890" y="586740"/>
                    <a:pt x="2929890" y="586740"/>
                  </a:cubicBezTo>
                  <a:lnTo>
                    <a:pt x="3044190" y="589280"/>
                  </a:lnTo>
                  <a:cubicBezTo>
                    <a:pt x="3044190" y="589280"/>
                    <a:pt x="3155950" y="684530"/>
                    <a:pt x="3167380" y="684530"/>
                  </a:cubicBezTo>
                  <a:cubicBezTo>
                    <a:pt x="3178810" y="683260"/>
                    <a:pt x="3277870" y="580390"/>
                    <a:pt x="3277870" y="580390"/>
                  </a:cubicBezTo>
                  <a:cubicBezTo>
                    <a:pt x="3277870" y="580390"/>
                    <a:pt x="3303270" y="580390"/>
                    <a:pt x="3368040" y="579120"/>
                  </a:cubicBezTo>
                  <a:cubicBezTo>
                    <a:pt x="3365500" y="1521460"/>
                    <a:pt x="3361690" y="3307080"/>
                    <a:pt x="3361690" y="3331210"/>
                  </a:cubicBezTo>
                  <a:cubicBezTo>
                    <a:pt x="3361690" y="3332480"/>
                    <a:pt x="3360420" y="3348990"/>
                    <a:pt x="3337560" y="3348990"/>
                  </a:cubicBezTo>
                  <a:cubicBezTo>
                    <a:pt x="3304540" y="3348990"/>
                    <a:pt x="43180" y="3352799"/>
                    <a:pt x="10160" y="3352799"/>
                  </a:cubicBezTo>
                  <a:cubicBezTo>
                    <a:pt x="7620" y="3352799"/>
                    <a:pt x="1270" y="3351529"/>
                    <a:pt x="0" y="3345179"/>
                  </a:cubicBezTo>
                  <a:cubicBezTo>
                    <a:pt x="1270" y="3315970"/>
                    <a:pt x="7620" y="110490"/>
                    <a:pt x="7620" y="11430"/>
                  </a:cubicBezTo>
                  <a:cubicBezTo>
                    <a:pt x="8890" y="8890"/>
                    <a:pt x="12700" y="3810"/>
                    <a:pt x="21590" y="2540"/>
                  </a:cubicBezTo>
                  <a:cubicBezTo>
                    <a:pt x="58420" y="0"/>
                    <a:pt x="3277870" y="1270"/>
                    <a:pt x="3361690" y="1270"/>
                  </a:cubicBezTo>
                  <a:cubicBezTo>
                    <a:pt x="3364230" y="2540"/>
                    <a:pt x="3369310" y="5080"/>
                    <a:pt x="3369310" y="11430"/>
                  </a:cubicBezTo>
                  <a:cubicBezTo>
                    <a:pt x="3369310" y="13970"/>
                    <a:pt x="3369310" y="93980"/>
                    <a:pt x="3369310" y="226060"/>
                  </a:cubicBezTo>
                  <a:cubicBezTo>
                    <a:pt x="3280410" y="227330"/>
                    <a:pt x="2998470" y="233680"/>
                    <a:pt x="2931160" y="236220"/>
                  </a:cubicBezTo>
                  <a:cubicBezTo>
                    <a:pt x="2894330" y="236220"/>
                    <a:pt x="2874010" y="252730"/>
                    <a:pt x="2863850" y="269240"/>
                  </a:cubicBezTo>
                  <a:close/>
                </a:path>
              </a:pathLst>
            </a:custGeom>
            <a:solidFill>
              <a:srgbClr val="F4D314"/>
            </a:solidFill>
          </p:spPr>
        </p:sp>
        <p:sp>
          <p:nvSpPr>
            <p:cNvPr id="23" name="Freeform 6">
              <a:extLst>
                <a:ext uri="{FF2B5EF4-FFF2-40B4-BE49-F238E27FC236}">
                  <a16:creationId xmlns:a16="http://schemas.microsoft.com/office/drawing/2014/main" id="{8EE9D41A-FEF7-4B4D-B5E9-1615C1E18C07}"/>
                </a:ext>
              </a:extLst>
            </p:cNvPr>
            <p:cNvSpPr/>
            <p:nvPr/>
          </p:nvSpPr>
          <p:spPr>
            <a:xfrm>
              <a:off x="-2540" y="0"/>
              <a:ext cx="3815080" cy="5440680"/>
            </a:xfrm>
            <a:custGeom>
              <a:avLst/>
              <a:gdLst/>
              <a:ahLst/>
              <a:cxnLst/>
              <a:rect l="l" t="t" r="r" b="b"/>
              <a:pathLst>
                <a:path w="3815080" h="5440680">
                  <a:moveTo>
                    <a:pt x="3812540" y="5405120"/>
                  </a:moveTo>
                  <a:cubicBezTo>
                    <a:pt x="3810000" y="5425440"/>
                    <a:pt x="3787140" y="5430520"/>
                    <a:pt x="3773170" y="5429250"/>
                  </a:cubicBezTo>
                  <a:cubicBezTo>
                    <a:pt x="3630930" y="5429250"/>
                    <a:pt x="422910" y="5440680"/>
                    <a:pt x="77470" y="5440680"/>
                  </a:cubicBezTo>
                  <a:cubicBezTo>
                    <a:pt x="59690" y="5440680"/>
                    <a:pt x="49530" y="5440680"/>
                    <a:pt x="48260" y="5440680"/>
                  </a:cubicBezTo>
                  <a:cubicBezTo>
                    <a:pt x="15240" y="5439410"/>
                    <a:pt x="3810" y="5412740"/>
                    <a:pt x="5080" y="5393690"/>
                  </a:cubicBezTo>
                  <a:cubicBezTo>
                    <a:pt x="5080" y="5177790"/>
                    <a:pt x="0" y="105410"/>
                    <a:pt x="2540" y="57150"/>
                  </a:cubicBezTo>
                  <a:cubicBezTo>
                    <a:pt x="5080" y="10160"/>
                    <a:pt x="48260" y="0"/>
                    <a:pt x="69850" y="0"/>
                  </a:cubicBezTo>
                  <a:cubicBezTo>
                    <a:pt x="223520" y="0"/>
                    <a:pt x="3749040" y="8890"/>
                    <a:pt x="3775710" y="10160"/>
                  </a:cubicBezTo>
                  <a:cubicBezTo>
                    <a:pt x="3775710" y="10160"/>
                    <a:pt x="3775710" y="10160"/>
                    <a:pt x="3775710" y="10160"/>
                  </a:cubicBezTo>
                  <a:cubicBezTo>
                    <a:pt x="3784600" y="10160"/>
                    <a:pt x="3793490" y="13970"/>
                    <a:pt x="3799840" y="20320"/>
                  </a:cubicBezTo>
                  <a:cubicBezTo>
                    <a:pt x="3812540" y="33020"/>
                    <a:pt x="3811270" y="53340"/>
                    <a:pt x="3811270" y="55880"/>
                  </a:cubicBezTo>
                  <a:cubicBezTo>
                    <a:pt x="3811270" y="601980"/>
                    <a:pt x="3815080" y="5387340"/>
                    <a:pt x="3812540" y="5405120"/>
                  </a:cubicBezTo>
                  <a:close/>
                </a:path>
              </a:pathLst>
            </a:custGeom>
            <a:blipFill>
              <a:blip r:embed="rId12"/>
              <a:stretch>
                <a:fillRect l="-48" r="-48"/>
              </a:stretch>
            </a:blipFill>
          </p:spPr>
        </p:sp>
      </p:grpSp>
      <p:pic>
        <p:nvPicPr>
          <p:cNvPr id="24" name="Picture 2" descr="24 Slang Words Teens Are Using in 2020, and What They Mean">
            <a:extLst>
              <a:ext uri="{FF2B5EF4-FFF2-40B4-BE49-F238E27FC236}">
                <a16:creationId xmlns:a16="http://schemas.microsoft.com/office/drawing/2014/main" id="{8F5B7464-507C-4878-8C2D-E357D54D9B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14642">
            <a:off x="13341477" y="3450448"/>
            <a:ext cx="3587006" cy="26902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4920838" y="-710854"/>
            <a:ext cx="7943667" cy="3961904"/>
          </a:xfrm>
          <a:prstGeom prst="rect">
            <a:avLst/>
          </a:prstGeom>
        </p:spPr>
      </p:pic>
      <p:sp>
        <p:nvSpPr>
          <p:cNvPr id="4" name="TextBox 4"/>
          <p:cNvSpPr txBox="1"/>
          <p:nvPr/>
        </p:nvSpPr>
        <p:spPr>
          <a:xfrm>
            <a:off x="1452487" y="1470890"/>
            <a:ext cx="14585480" cy="1352230"/>
          </a:xfrm>
          <a:prstGeom prst="rect">
            <a:avLst/>
          </a:prstGeom>
        </p:spPr>
        <p:txBody>
          <a:bodyPr lIns="0" tIns="0" rIns="0" bIns="0" rtlCol="0" anchor="t">
            <a:spAutoFit/>
          </a:bodyPr>
          <a:lstStyle/>
          <a:p>
            <a:pPr marL="0" lvl="0" indent="0" algn="ctr">
              <a:lnSpc>
                <a:spcPts val="10789"/>
              </a:lnSpc>
              <a:spcBef>
                <a:spcPct val="0"/>
              </a:spcBef>
            </a:pPr>
            <a:endParaRPr lang="en-US" sz="8299" dirty="0">
              <a:solidFill>
                <a:srgbClr val="000000"/>
              </a:solidFill>
              <a:latin typeface="Migra Extra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a:off x="12185153" y="729828"/>
            <a:ext cx="2420912" cy="871946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5326">
            <a:off x="9341176" y="5832892"/>
            <a:ext cx="9718897" cy="858797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a:off x="3464768" y="-1084349"/>
            <a:ext cx="2177445" cy="784256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a:off x="7124099" y="3141363"/>
            <a:ext cx="2701344" cy="972950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98448">
            <a:off x="15083232" y="476724"/>
            <a:ext cx="2940402" cy="582734"/>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6878">
            <a:off x="-321267" y="9226213"/>
            <a:ext cx="1410741" cy="1410741"/>
          </a:xfrm>
          <a:prstGeom prst="rect">
            <a:avLst/>
          </a:prstGeom>
        </p:spPr>
      </p:pic>
      <p:pic>
        <p:nvPicPr>
          <p:cNvPr id="11" name="Picture 11"/>
          <p:cNvPicPr>
            <a:picLocks noChangeAspect="1"/>
          </p:cNvPicPr>
          <p:nvPr/>
        </p:nvPicPr>
        <p:blipFill>
          <a:blip r:embed="rId13"/>
          <a:srcRect/>
          <a:stretch>
            <a:fillRect/>
          </a:stretch>
        </p:blipFill>
        <p:spPr>
          <a:xfrm rot="1398718">
            <a:off x="-1098298" y="1949060"/>
            <a:ext cx="3782294" cy="1701105"/>
          </a:xfrm>
          <a:prstGeom prst="rect">
            <a:avLst/>
          </a:prstGeom>
        </p:spPr>
      </p:pic>
      <p:sp>
        <p:nvSpPr>
          <p:cNvPr id="12" name="TextBox 12"/>
          <p:cNvSpPr txBox="1"/>
          <p:nvPr/>
        </p:nvSpPr>
        <p:spPr>
          <a:xfrm>
            <a:off x="554035" y="2345828"/>
            <a:ext cx="7842561" cy="1225550"/>
          </a:xfrm>
          <a:prstGeom prst="rect">
            <a:avLst/>
          </a:prstGeom>
        </p:spPr>
        <p:txBody>
          <a:bodyPr lIns="0" tIns="0" rIns="0" bIns="0" rtlCol="0" anchor="t">
            <a:spAutoFit/>
          </a:bodyPr>
          <a:lstStyle/>
          <a:p>
            <a:pPr marL="0" lvl="0" indent="0" algn="ctr">
              <a:lnSpc>
                <a:spcPts val="4900"/>
              </a:lnSpc>
              <a:spcBef>
                <a:spcPct val="0"/>
              </a:spcBef>
            </a:pPr>
            <a:r>
              <a:rPr lang="en-US" sz="3500" dirty="0">
                <a:solidFill>
                  <a:srgbClr val="FFFFFF"/>
                </a:solidFill>
                <a:latin typeface="Montserrat Semi-Bold"/>
              </a:rPr>
              <a:t>"Today's teenager is tomorrow's potential regular customer."</a:t>
            </a:r>
          </a:p>
        </p:txBody>
      </p:sp>
      <p:sp>
        <p:nvSpPr>
          <p:cNvPr id="13" name="TextBox 13"/>
          <p:cNvSpPr txBox="1"/>
          <p:nvPr/>
        </p:nvSpPr>
        <p:spPr>
          <a:xfrm>
            <a:off x="9582329" y="4499679"/>
            <a:ext cx="7842561" cy="1225550"/>
          </a:xfrm>
          <a:prstGeom prst="rect">
            <a:avLst/>
          </a:prstGeom>
        </p:spPr>
        <p:txBody>
          <a:bodyPr lIns="0" tIns="0" rIns="0" bIns="0" rtlCol="0" anchor="t">
            <a:spAutoFit/>
          </a:bodyPr>
          <a:lstStyle/>
          <a:p>
            <a:pPr marL="0" lvl="0" indent="0" algn="ctr">
              <a:lnSpc>
                <a:spcPts val="4900"/>
              </a:lnSpc>
              <a:spcBef>
                <a:spcPct val="0"/>
              </a:spcBef>
            </a:pPr>
            <a:r>
              <a:rPr lang="en-US" sz="3500" dirty="0">
                <a:solidFill>
                  <a:srgbClr val="FFFFFF"/>
                </a:solidFill>
                <a:latin typeface="Montserrat Semi-Bold"/>
              </a:rPr>
              <a:t>"If it was legal to sell to '</a:t>
            </a:r>
            <a:r>
              <a:rPr lang="en-US" sz="3500" dirty="0" err="1">
                <a:solidFill>
                  <a:srgbClr val="FFFFFF"/>
                </a:solidFill>
                <a:latin typeface="Montserrat Semi-Bold"/>
              </a:rPr>
              <a:t>em</a:t>
            </a:r>
            <a:r>
              <a:rPr lang="en-US" sz="3500" dirty="0">
                <a:solidFill>
                  <a:srgbClr val="FFFFFF"/>
                </a:solidFill>
                <a:latin typeface="Montserrat Semi-Bold"/>
              </a:rPr>
              <a:t>, we'd be glad to. But it's not."</a:t>
            </a:r>
          </a:p>
        </p:txBody>
      </p:sp>
      <p:sp>
        <p:nvSpPr>
          <p:cNvPr id="14" name="TextBox 14"/>
          <p:cNvSpPr txBox="1"/>
          <p:nvPr/>
        </p:nvSpPr>
        <p:spPr>
          <a:xfrm>
            <a:off x="3884261" y="7355239"/>
            <a:ext cx="9181020" cy="1225550"/>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"The smoking patterns of teenagers are particularly important to Phillip Morris."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89" t="16157" r="-18738" b="3766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585" y="7526188"/>
            <a:ext cx="22809171" cy="453102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2391">
            <a:off x="14598793" y="2572005"/>
            <a:ext cx="2170806" cy="11532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8493">
            <a:off x="-1092045" y="4678870"/>
            <a:ext cx="5046003" cy="12202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34801" y="5493852"/>
            <a:ext cx="4090830" cy="2643699"/>
          </a:xfrm>
          <a:prstGeom prst="rect">
            <a:avLst/>
          </a:prstGeom>
        </p:spPr>
      </p:pic>
      <p:sp>
        <p:nvSpPr>
          <p:cNvPr id="7" name="TextBox 7"/>
          <p:cNvSpPr txBox="1"/>
          <p:nvPr/>
        </p:nvSpPr>
        <p:spPr>
          <a:xfrm>
            <a:off x="2486976" y="3541227"/>
            <a:ext cx="13563600" cy="19526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E14F35"/>
                </a:solidFill>
                <a:latin typeface="Migra ExtraBold"/>
              </a:rPr>
              <a:t>What's The Cost?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53" t="32552" r="-783" b="2111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69893">
            <a:off x="13649767" y="8615663"/>
            <a:ext cx="7219065" cy="36005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841"/>
          <a:stretch>
            <a:fillRect/>
          </a:stretch>
        </p:blipFill>
        <p:spPr>
          <a:xfrm>
            <a:off x="-1092497" y="-1302305"/>
            <a:ext cx="20472994" cy="534012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9715">
            <a:off x="-931296" y="10229618"/>
            <a:ext cx="3919992" cy="77687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49700">
            <a:off x="16878739" y="6415073"/>
            <a:ext cx="3218452" cy="4255164"/>
          </a:xfrm>
          <a:prstGeom prst="rect">
            <a:avLst/>
          </a:prstGeom>
        </p:spPr>
      </p:pic>
      <p:pic>
        <p:nvPicPr>
          <p:cNvPr id="7" name="Picture 7"/>
          <p:cNvPicPr>
            <a:picLocks noChangeAspect="1"/>
          </p:cNvPicPr>
          <p:nvPr/>
        </p:nvPicPr>
        <p:blipFill>
          <a:blip r:embed="rId11"/>
          <a:srcRect l="26952" t="22495" r="24729"/>
          <a:stretch>
            <a:fillRect/>
          </a:stretch>
        </p:blipFill>
        <p:spPr>
          <a:xfrm>
            <a:off x="0" y="4037823"/>
            <a:ext cx="7550231" cy="536482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23881" y="1966825"/>
            <a:ext cx="3558258" cy="2477437"/>
          </a:xfrm>
          <a:prstGeom prst="rect">
            <a:avLst/>
          </a:prstGeom>
        </p:spPr>
      </p:pic>
      <p:sp>
        <p:nvSpPr>
          <p:cNvPr id="9" name="TextBox 9"/>
          <p:cNvSpPr txBox="1"/>
          <p:nvPr/>
        </p:nvSpPr>
        <p:spPr>
          <a:xfrm>
            <a:off x="1340763" y="733483"/>
            <a:ext cx="15606474" cy="1535760"/>
          </a:xfrm>
          <a:prstGeom prst="rect">
            <a:avLst/>
          </a:prstGeom>
        </p:spPr>
        <p:txBody>
          <a:bodyPr lIns="0" tIns="0" rIns="0" bIns="0" rtlCol="0" anchor="t">
            <a:spAutoFit/>
          </a:bodyPr>
          <a:lstStyle/>
          <a:p>
            <a:pPr marL="0" lvl="0" indent="0" algn="ctr">
              <a:lnSpc>
                <a:spcPts val="11737"/>
              </a:lnSpc>
              <a:spcBef>
                <a:spcPct val="0"/>
              </a:spcBef>
            </a:pPr>
            <a:r>
              <a:rPr lang="en-US" sz="9029">
                <a:solidFill>
                  <a:srgbClr val="FFFFFF"/>
                </a:solidFill>
                <a:latin typeface="Migra ExtraBold"/>
              </a:rPr>
              <a:t>What's The Cost?</a:t>
            </a:r>
          </a:p>
        </p:txBody>
      </p:sp>
      <p:sp>
        <p:nvSpPr>
          <p:cNvPr id="10" name="TextBox 10"/>
          <p:cNvSpPr txBox="1"/>
          <p:nvPr/>
        </p:nvSpPr>
        <p:spPr>
          <a:xfrm>
            <a:off x="8527666" y="3964454"/>
            <a:ext cx="8731634" cy="4721226"/>
          </a:xfrm>
          <a:prstGeom prst="rect">
            <a:avLst/>
          </a:prstGeom>
        </p:spPr>
        <p:txBody>
          <a:bodyPr lIns="0" tIns="0" rIns="0" bIns="0" rtlCol="0" anchor="t">
            <a:spAutoFit/>
          </a:bodyPr>
          <a:lstStyle/>
          <a:p>
            <a:pPr>
              <a:lnSpc>
                <a:spcPts val="4899"/>
              </a:lnSpc>
            </a:pPr>
            <a:r>
              <a:rPr lang="en-US" sz="3499">
                <a:solidFill>
                  <a:srgbClr val="384FB6"/>
                </a:solidFill>
                <a:latin typeface="Montserrat Semi-Bold Bold"/>
              </a:rPr>
              <a:t>One 2-pack Juul Pods/Day @ $12.00</a:t>
            </a:r>
          </a:p>
          <a:p>
            <a:pPr>
              <a:lnSpc>
                <a:spcPts val="4899"/>
              </a:lnSpc>
            </a:pPr>
            <a:r>
              <a:rPr lang="en-US" sz="3499">
                <a:solidFill>
                  <a:srgbClr val="384FB6"/>
                </a:solidFill>
                <a:latin typeface="Montserrat Semi-Bold Bold"/>
              </a:rPr>
              <a:t>$360.00/Month</a:t>
            </a:r>
          </a:p>
          <a:p>
            <a:pPr>
              <a:lnSpc>
                <a:spcPts val="4899"/>
              </a:lnSpc>
            </a:pPr>
            <a:r>
              <a:rPr lang="en-US" sz="3499">
                <a:solidFill>
                  <a:srgbClr val="384FB6"/>
                </a:solidFill>
                <a:latin typeface="Montserrat Semi-Bold Bold"/>
              </a:rPr>
              <a:t>$4,320/Year</a:t>
            </a:r>
          </a:p>
          <a:p>
            <a:pPr>
              <a:lnSpc>
                <a:spcPts val="4899"/>
              </a:lnSpc>
            </a:pPr>
            <a:r>
              <a:rPr lang="en-US" sz="3499">
                <a:solidFill>
                  <a:srgbClr val="384FB6"/>
                </a:solidFill>
                <a:latin typeface="Montserrat Semi-Bold Bold"/>
              </a:rPr>
              <a:t>$17,280 over 4 years in High School</a:t>
            </a:r>
          </a:p>
          <a:p>
            <a:pPr algn="ctr">
              <a:lnSpc>
                <a:spcPts val="4059"/>
              </a:lnSpc>
            </a:pPr>
            <a:endParaRPr lang="en-US" sz="3499">
              <a:solidFill>
                <a:srgbClr val="384FB6"/>
              </a:solidFill>
              <a:latin typeface="Montserrat Semi-Bold Bold"/>
            </a:endParaRPr>
          </a:p>
          <a:p>
            <a:pPr algn="ctr">
              <a:lnSpc>
                <a:spcPts val="4059"/>
              </a:lnSpc>
            </a:pPr>
            <a:endParaRPr lang="en-US" sz="3499">
              <a:solidFill>
                <a:srgbClr val="384FB6"/>
              </a:solidFill>
              <a:latin typeface="Montserrat Semi-Bold Bold"/>
            </a:endParaRPr>
          </a:p>
          <a:p>
            <a:pPr>
              <a:lnSpc>
                <a:spcPts val="4899"/>
              </a:lnSpc>
            </a:pPr>
            <a:r>
              <a:rPr lang="en-US" sz="3499">
                <a:solidFill>
                  <a:srgbClr val="E14435"/>
                </a:solidFill>
                <a:latin typeface="Montserrat Semi-Bold Bold"/>
              </a:rPr>
              <a:t>In a 4-year time span, you have vaped the price of a brand-new car.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801760" y="-806104"/>
            <a:ext cx="7943667" cy="3961904"/>
          </a:xfrm>
          <a:prstGeom prst="rect">
            <a:avLst/>
          </a:prstGeom>
        </p:spPr>
      </p:pic>
      <p:sp>
        <p:nvSpPr>
          <p:cNvPr id="4" name="TextBox 4"/>
          <p:cNvSpPr txBox="1"/>
          <p:nvPr/>
        </p:nvSpPr>
        <p:spPr>
          <a:xfrm>
            <a:off x="1028700" y="5771281"/>
            <a:ext cx="4591050" cy="1225550"/>
          </a:xfrm>
          <a:prstGeom prst="rect">
            <a:avLst/>
          </a:prstGeom>
        </p:spPr>
        <p:txBody>
          <a:bodyPr lIns="0" tIns="0" rIns="0" bIns="0" rtlCol="0" anchor="t">
            <a:spAutoFit/>
          </a:bodyPr>
          <a:lstStyle/>
          <a:p>
            <a:pPr marL="0" lvl="0" indent="0">
              <a:lnSpc>
                <a:spcPts val="4900"/>
              </a:lnSpc>
              <a:spcBef>
                <a:spcPct val="0"/>
              </a:spcBef>
            </a:pPr>
            <a:r>
              <a:rPr lang="en-US" sz="3500">
                <a:solidFill>
                  <a:srgbClr val="384FB6"/>
                </a:solidFill>
                <a:latin typeface="Montserrat Extra-Bold"/>
              </a:rPr>
              <a:t>What will we talk about today?</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7673799" y="1270098"/>
            <a:ext cx="2940402" cy="582734"/>
          </a:xfrm>
          <a:prstGeom prst="rect">
            <a:avLst/>
          </a:prstGeom>
        </p:spPr>
      </p:pic>
      <p:sp>
        <p:nvSpPr>
          <p:cNvPr id="6" name="TextBox 6"/>
          <p:cNvSpPr txBox="1"/>
          <p:nvPr/>
        </p:nvSpPr>
        <p:spPr>
          <a:xfrm>
            <a:off x="11917604" y="885825"/>
            <a:ext cx="5341696" cy="1206500"/>
          </a:xfrm>
          <a:prstGeom prst="rect">
            <a:avLst/>
          </a:prstGeom>
        </p:spPr>
        <p:txBody>
          <a:bodyPr lIns="0" tIns="0" rIns="0" bIns="0" rtlCol="0" anchor="t">
            <a:spAutoFit/>
          </a:bodyPr>
          <a:lstStyle/>
          <a:p>
            <a:pPr marL="0" lvl="0" indent="0" algn="r">
              <a:lnSpc>
                <a:spcPts val="9100"/>
              </a:lnSpc>
              <a:spcBef>
                <a:spcPct val="0"/>
              </a:spcBef>
            </a:pPr>
            <a:r>
              <a:rPr lang="en-US" sz="7000">
                <a:solidFill>
                  <a:srgbClr val="E14F35"/>
                </a:solidFill>
                <a:latin typeface="Migra ExtraBold"/>
              </a:rPr>
              <a:t>Agenda</a:t>
            </a:r>
          </a:p>
        </p:txBody>
      </p:sp>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4562"/>
          <a:stretch>
            <a:fillRect/>
          </a:stretch>
        </p:blipFill>
        <p:spPr>
          <a:xfrm rot="-5400000">
            <a:off x="11231567" y="-2442674"/>
            <a:ext cx="1271738" cy="1078372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4562"/>
          <a:stretch>
            <a:fillRect/>
          </a:stretch>
        </p:blipFill>
        <p:spPr>
          <a:xfrm rot="-5400000">
            <a:off x="11231567" y="-908196"/>
            <a:ext cx="1271738" cy="1078372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4562"/>
          <a:stretch>
            <a:fillRect/>
          </a:stretch>
        </p:blipFill>
        <p:spPr>
          <a:xfrm rot="-5400000">
            <a:off x="11231567" y="582617"/>
            <a:ext cx="1271738" cy="10783728"/>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17497">
            <a:off x="4412617" y="8286164"/>
            <a:ext cx="2414266" cy="241426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4562"/>
          <a:stretch>
            <a:fillRect/>
          </a:stretch>
        </p:blipFill>
        <p:spPr>
          <a:xfrm rot="-5400000">
            <a:off x="11231567" y="2073430"/>
            <a:ext cx="1271738" cy="10783728"/>
          </a:xfrm>
          <a:prstGeom prst="rect">
            <a:avLst/>
          </a:prstGeom>
        </p:spPr>
      </p:pic>
      <p:sp>
        <p:nvSpPr>
          <p:cNvPr id="12" name="TextBox 12"/>
          <p:cNvSpPr txBox="1"/>
          <p:nvPr/>
        </p:nvSpPr>
        <p:spPr>
          <a:xfrm>
            <a:off x="6783836" y="2607878"/>
            <a:ext cx="9836425"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Vape Types</a:t>
            </a:r>
          </a:p>
        </p:txBody>
      </p:sp>
      <p:sp>
        <p:nvSpPr>
          <p:cNvPr id="13" name="TextBox 13"/>
          <p:cNvSpPr txBox="1"/>
          <p:nvPr/>
        </p:nvSpPr>
        <p:spPr>
          <a:xfrm>
            <a:off x="6949224" y="4099409"/>
            <a:ext cx="9836425"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Nicotine Addiction</a:t>
            </a:r>
          </a:p>
        </p:txBody>
      </p:sp>
      <p:sp>
        <p:nvSpPr>
          <p:cNvPr id="14" name="TextBox 14"/>
          <p:cNvSpPr txBox="1"/>
          <p:nvPr/>
        </p:nvSpPr>
        <p:spPr>
          <a:xfrm>
            <a:off x="6999392" y="5506168"/>
            <a:ext cx="9836425"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How They Hook You</a:t>
            </a:r>
          </a:p>
        </p:txBody>
      </p:sp>
      <p:sp>
        <p:nvSpPr>
          <p:cNvPr id="15" name="TextBox 15"/>
          <p:cNvSpPr txBox="1"/>
          <p:nvPr/>
        </p:nvSpPr>
        <p:spPr>
          <a:xfrm>
            <a:off x="6783836" y="7123982"/>
            <a:ext cx="9836425"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What Is The Cost?</a:t>
            </a:r>
          </a:p>
        </p:txBody>
      </p:sp>
      <p:pic>
        <p:nvPicPr>
          <p:cNvPr id="16" name="Picture 16"/>
          <p:cNvPicPr>
            <a:picLocks noChangeAspect="1"/>
          </p:cNvPicPr>
          <p:nvPr/>
        </p:nvPicPr>
        <p:blipFill>
          <a:blip r:embed="rId11"/>
          <a:srcRect/>
          <a:stretch>
            <a:fillRect/>
          </a:stretch>
        </p:blipFill>
        <p:spPr>
          <a:xfrm rot="1398718">
            <a:off x="-1098298" y="1949060"/>
            <a:ext cx="3782294" cy="1701105"/>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4562"/>
          <a:stretch>
            <a:fillRect/>
          </a:stretch>
        </p:blipFill>
        <p:spPr>
          <a:xfrm rot="-5400000">
            <a:off x="11281735" y="3611868"/>
            <a:ext cx="1271738" cy="10783728"/>
          </a:xfrm>
          <a:prstGeom prst="rect">
            <a:avLst/>
          </a:prstGeom>
        </p:spPr>
      </p:pic>
      <p:sp>
        <p:nvSpPr>
          <p:cNvPr id="18" name="TextBox 18"/>
          <p:cNvSpPr txBox="1"/>
          <p:nvPr/>
        </p:nvSpPr>
        <p:spPr>
          <a:xfrm>
            <a:off x="6783836" y="8615513"/>
            <a:ext cx="9836425"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How to Quit.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DE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3817227" y="504"/>
            <a:ext cx="7943667" cy="3961904"/>
          </a:xfrm>
          <a:prstGeom prst="rect">
            <a:avLst/>
          </a:prstGeom>
        </p:spPr>
      </p:pic>
      <p:grpSp>
        <p:nvGrpSpPr>
          <p:cNvPr id="3" name="Group 3"/>
          <p:cNvGrpSpPr/>
          <p:nvPr/>
        </p:nvGrpSpPr>
        <p:grpSpPr>
          <a:xfrm>
            <a:off x="230716" y="2369151"/>
            <a:ext cx="4379647" cy="5733203"/>
            <a:chOff x="0" y="0"/>
            <a:chExt cx="5839529" cy="7644271"/>
          </a:xfrm>
        </p:grpSpPr>
        <p:pic>
          <p:nvPicPr>
            <p:cNvPr id="4" name="Picture 4"/>
            <p:cNvPicPr>
              <a:picLocks noChangeAspect="1"/>
            </p:cNvPicPr>
            <p:nvPr/>
          </p:nvPicPr>
          <p:blipFill>
            <a:blip r:embed="rId4"/>
            <a:srcRect l="10028" r="10028"/>
            <a:stretch>
              <a:fillRect/>
            </a:stretch>
          </p:blipFill>
          <p:spPr>
            <a:xfrm>
              <a:off x="0" y="0"/>
              <a:ext cx="5839529" cy="7644271"/>
            </a:xfrm>
            <a:prstGeom prst="rect">
              <a:avLst/>
            </a:prstGeom>
          </p:spPr>
        </p:pic>
      </p:grpSp>
      <p:grpSp>
        <p:nvGrpSpPr>
          <p:cNvPr id="5" name="Group 5"/>
          <p:cNvGrpSpPr/>
          <p:nvPr/>
        </p:nvGrpSpPr>
        <p:grpSpPr>
          <a:xfrm>
            <a:off x="5534538" y="4471026"/>
            <a:ext cx="4853817" cy="4787274"/>
            <a:chOff x="0" y="0"/>
            <a:chExt cx="6471756" cy="6383032"/>
          </a:xfrm>
        </p:grpSpPr>
        <p:pic>
          <p:nvPicPr>
            <p:cNvPr id="6" name="Picture 6"/>
            <p:cNvPicPr>
              <a:picLocks noChangeAspect="1"/>
            </p:cNvPicPr>
            <p:nvPr/>
          </p:nvPicPr>
          <p:blipFill>
            <a:blip r:embed="rId5"/>
            <a:srcRect l="17597" t="5965" r="14632"/>
            <a:stretch>
              <a:fillRect/>
            </a:stretch>
          </p:blipFill>
          <p:spPr>
            <a:xfrm>
              <a:off x="0" y="0"/>
              <a:ext cx="6471756" cy="6383032"/>
            </a:xfrm>
            <a:prstGeom prst="rect">
              <a:avLst/>
            </a:prstGeom>
          </p:spPr>
        </p:pic>
      </p:grpSp>
      <p:grpSp>
        <p:nvGrpSpPr>
          <p:cNvPr id="7" name="Group 7"/>
          <p:cNvGrpSpPr/>
          <p:nvPr/>
        </p:nvGrpSpPr>
        <p:grpSpPr>
          <a:xfrm>
            <a:off x="10845575" y="6095830"/>
            <a:ext cx="6257393" cy="4013047"/>
            <a:chOff x="0" y="0"/>
            <a:chExt cx="8343190" cy="5350729"/>
          </a:xfrm>
        </p:grpSpPr>
        <p:pic>
          <p:nvPicPr>
            <p:cNvPr id="8" name="Picture 8"/>
            <p:cNvPicPr>
              <a:picLocks noChangeAspect="1"/>
            </p:cNvPicPr>
            <p:nvPr/>
          </p:nvPicPr>
          <p:blipFill>
            <a:blip r:embed="rId6"/>
            <a:srcRect l="5579" t="8312" b="855"/>
            <a:stretch>
              <a:fillRect/>
            </a:stretch>
          </p:blipFill>
          <p:spPr>
            <a:xfrm>
              <a:off x="0" y="0"/>
              <a:ext cx="8343190" cy="5350729"/>
            </a:xfrm>
            <a:prstGeom prst="rect">
              <a:avLst/>
            </a:prstGeom>
          </p:spPr>
        </p:pic>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838727">
            <a:off x="16925186" y="-790558"/>
            <a:ext cx="3218452" cy="4255164"/>
          </a:xfrm>
          <a:prstGeom prst="rect">
            <a:avLst/>
          </a:prstGeom>
        </p:spPr>
      </p:pic>
      <p:grpSp>
        <p:nvGrpSpPr>
          <p:cNvPr id="10" name="Group 10"/>
          <p:cNvGrpSpPr/>
          <p:nvPr/>
        </p:nvGrpSpPr>
        <p:grpSpPr>
          <a:xfrm>
            <a:off x="9793448" y="2062428"/>
            <a:ext cx="8361648" cy="3799959"/>
            <a:chOff x="0" y="0"/>
            <a:chExt cx="11148863" cy="5066612"/>
          </a:xfrm>
        </p:grpSpPr>
        <p:pic>
          <p:nvPicPr>
            <p:cNvPr id="11" name="Picture 11"/>
            <p:cNvPicPr>
              <a:picLocks noChangeAspect="1"/>
            </p:cNvPicPr>
            <p:nvPr/>
          </p:nvPicPr>
          <p:blipFill>
            <a:blip r:embed="rId9"/>
            <a:srcRect t="9604" b="9604"/>
            <a:stretch>
              <a:fillRect/>
            </a:stretch>
          </p:blipFill>
          <p:spPr>
            <a:xfrm>
              <a:off x="0" y="0"/>
              <a:ext cx="11148863" cy="5066612"/>
            </a:xfrm>
            <a:prstGeom prst="rect">
              <a:avLst/>
            </a:prstGeom>
          </p:spPr>
        </p:pic>
      </p:grpSp>
      <p:pic>
        <p:nvPicPr>
          <p:cNvPr id="12" name="Picture 12"/>
          <p:cNvPicPr>
            <a:picLocks noChangeAspect="1"/>
          </p:cNvPicPr>
          <p:nvPr/>
        </p:nvPicPr>
        <p:blipFill>
          <a:blip r:embed="rId10"/>
          <a:srcRect t="5668" r="8077" b="5668"/>
          <a:stretch>
            <a:fillRect/>
          </a:stretch>
        </p:blipFill>
        <p:spPr>
          <a:xfrm>
            <a:off x="154606" y="6788120"/>
            <a:ext cx="2596593" cy="2981603"/>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59757">
            <a:off x="4627593" y="9269306"/>
            <a:ext cx="2323365" cy="1453159"/>
          </a:xfrm>
          <a:prstGeom prst="rect">
            <a:avLst/>
          </a:prstGeom>
        </p:spPr>
      </p:pic>
      <p:pic>
        <p:nvPicPr>
          <p:cNvPr id="14" name="Picture 14"/>
          <p:cNvPicPr>
            <a:picLocks noChangeAspect="1"/>
          </p:cNvPicPr>
          <p:nvPr/>
        </p:nvPicPr>
        <p:blipFill>
          <a:blip r:embed="rId13"/>
          <a:srcRect/>
          <a:stretch>
            <a:fillRect/>
          </a:stretch>
        </p:blipFill>
        <p:spPr>
          <a:xfrm>
            <a:off x="1792449" y="6330682"/>
            <a:ext cx="3543344" cy="3543344"/>
          </a:xfrm>
          <a:prstGeom prst="rect">
            <a:avLst/>
          </a:prstGeom>
        </p:spPr>
      </p:pic>
      <p:sp>
        <p:nvSpPr>
          <p:cNvPr id="15" name="TextBox 15"/>
          <p:cNvSpPr txBox="1"/>
          <p:nvPr/>
        </p:nvSpPr>
        <p:spPr>
          <a:xfrm>
            <a:off x="4738826" y="1556099"/>
            <a:ext cx="5054622" cy="1845179"/>
          </a:xfrm>
          <a:prstGeom prst="rect">
            <a:avLst/>
          </a:prstGeom>
        </p:spPr>
        <p:txBody>
          <a:bodyPr lIns="0" tIns="0" rIns="0" bIns="0" rtlCol="0" anchor="t">
            <a:spAutoFit/>
          </a:bodyPr>
          <a:lstStyle/>
          <a:p>
            <a:pPr algn="ctr">
              <a:lnSpc>
                <a:spcPts val="7006"/>
              </a:lnSpc>
            </a:pPr>
            <a:r>
              <a:rPr lang="en-US" sz="7784">
                <a:solidFill>
                  <a:srgbClr val="384FB6"/>
                </a:solidFill>
                <a:latin typeface="Montserrat Extra-Bold"/>
              </a:rPr>
              <a:t>$360 EDITION</a:t>
            </a:r>
          </a:p>
        </p:txBody>
      </p:sp>
      <p:sp>
        <p:nvSpPr>
          <p:cNvPr id="16" name="TextBox 16"/>
          <p:cNvSpPr txBox="1"/>
          <p:nvPr/>
        </p:nvSpPr>
        <p:spPr>
          <a:xfrm>
            <a:off x="230716" y="393999"/>
            <a:ext cx="11785268" cy="1120732"/>
          </a:xfrm>
          <a:prstGeom prst="rect">
            <a:avLst/>
          </a:prstGeom>
        </p:spPr>
        <p:txBody>
          <a:bodyPr lIns="0" tIns="0" rIns="0" bIns="0" rtlCol="0" anchor="t">
            <a:spAutoFit/>
          </a:bodyPr>
          <a:lstStyle/>
          <a:p>
            <a:pPr algn="ctr">
              <a:lnSpc>
                <a:spcPts val="8248"/>
              </a:lnSpc>
            </a:pPr>
            <a:r>
              <a:rPr lang="en-US" sz="9165">
                <a:solidFill>
                  <a:srgbClr val="384FB6"/>
                </a:solidFill>
                <a:latin typeface="Montserrat Extra-Bold"/>
              </a:rPr>
              <a:t>IS IT WORTH IT??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89" t="16157" r="-18738" b="3766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585" y="7526188"/>
            <a:ext cx="22809171" cy="453102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2391">
            <a:off x="14598793" y="2572005"/>
            <a:ext cx="2170806" cy="11532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8493">
            <a:off x="-1092045" y="4678870"/>
            <a:ext cx="5046003" cy="1220215"/>
          </a:xfrm>
          <a:prstGeom prst="rect">
            <a:avLst/>
          </a:prstGeom>
        </p:spPr>
      </p:pic>
      <p:sp>
        <p:nvSpPr>
          <p:cNvPr id="6" name="TextBox 6"/>
          <p:cNvSpPr txBox="1"/>
          <p:nvPr/>
        </p:nvSpPr>
        <p:spPr>
          <a:xfrm>
            <a:off x="2486976" y="3541227"/>
            <a:ext cx="13563600" cy="19526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E14F35"/>
                </a:solidFill>
                <a:latin typeface="Migra ExtraBold"/>
              </a:rPr>
              <a:t>How to Quit?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F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3841"/>
          <a:stretch>
            <a:fillRect/>
          </a:stretch>
        </p:blipFill>
        <p:spPr>
          <a:xfrm>
            <a:off x="-471044" y="-3555136"/>
            <a:ext cx="21833134" cy="569490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08518">
            <a:off x="-1765769" y="6751618"/>
            <a:ext cx="3919992" cy="776871"/>
          </a:xfrm>
          <a:prstGeom prst="rect">
            <a:avLst/>
          </a:prstGeom>
        </p:spPr>
      </p:pic>
      <p:pic>
        <p:nvPicPr>
          <p:cNvPr id="4" name="Picture 4"/>
          <p:cNvPicPr>
            <a:picLocks noChangeAspect="1"/>
          </p:cNvPicPr>
          <p:nvPr/>
        </p:nvPicPr>
        <p:blipFill>
          <a:blip r:embed="rId7"/>
          <a:srcRect l="5276" t="4120" r="9867" b="32288"/>
          <a:stretch>
            <a:fillRect/>
          </a:stretch>
        </p:blipFill>
        <p:spPr>
          <a:xfrm>
            <a:off x="0" y="0"/>
            <a:ext cx="18288000" cy="5510106"/>
          </a:xfrm>
          <a:prstGeom prst="rect">
            <a:avLst/>
          </a:prstGeom>
        </p:spPr>
      </p:pic>
      <p:sp>
        <p:nvSpPr>
          <p:cNvPr id="5" name="TextBox 5"/>
          <p:cNvSpPr txBox="1"/>
          <p:nvPr/>
        </p:nvSpPr>
        <p:spPr>
          <a:xfrm>
            <a:off x="1028700" y="6288914"/>
            <a:ext cx="16230600" cy="1162967"/>
          </a:xfrm>
          <a:prstGeom prst="rect">
            <a:avLst/>
          </a:prstGeom>
        </p:spPr>
        <p:txBody>
          <a:bodyPr lIns="0" tIns="0" rIns="0" bIns="0" rtlCol="0" anchor="t">
            <a:spAutoFit/>
          </a:bodyPr>
          <a:lstStyle/>
          <a:p>
            <a:pPr algn="ctr">
              <a:lnSpc>
                <a:spcPts val="4884"/>
              </a:lnSpc>
            </a:pPr>
            <a:r>
              <a:rPr lang="en-US" sz="3488">
                <a:solidFill>
                  <a:srgbClr val="FFFFFF"/>
                </a:solidFill>
                <a:latin typeface="Montserrat Extra-Bold Bold"/>
              </a:rPr>
              <a:t>1-833-283-WELL (9355)</a:t>
            </a:r>
          </a:p>
          <a:p>
            <a:pPr algn="ctr">
              <a:lnSpc>
                <a:spcPts val="4464"/>
              </a:lnSpc>
            </a:pPr>
            <a:r>
              <a:rPr lang="en-US" sz="3188">
                <a:solidFill>
                  <a:srgbClr val="FFFFFF"/>
                </a:solidFill>
                <a:latin typeface="Montserrat Extra-Bold Bold"/>
              </a:rPr>
              <a:t>www.bewellarkansas.org</a:t>
            </a:r>
          </a:p>
        </p:txBody>
      </p:sp>
      <p:sp>
        <p:nvSpPr>
          <p:cNvPr id="6" name="TextBox 6"/>
          <p:cNvSpPr txBox="1"/>
          <p:nvPr/>
        </p:nvSpPr>
        <p:spPr>
          <a:xfrm>
            <a:off x="5794234" y="8080266"/>
            <a:ext cx="6699531" cy="1708015"/>
          </a:xfrm>
          <a:prstGeom prst="rect">
            <a:avLst/>
          </a:prstGeom>
        </p:spPr>
        <p:txBody>
          <a:bodyPr lIns="0" tIns="0" rIns="0" bIns="0" rtlCol="0" anchor="t">
            <a:spAutoFit/>
          </a:bodyPr>
          <a:lstStyle/>
          <a:p>
            <a:pPr marL="0" lvl="0" indent="0" algn="ctr">
              <a:lnSpc>
                <a:spcPts val="4563"/>
              </a:lnSpc>
              <a:spcBef>
                <a:spcPct val="0"/>
              </a:spcBef>
            </a:pPr>
            <a:r>
              <a:rPr lang="en-US" sz="3510">
                <a:solidFill>
                  <a:srgbClr val="FFFFFF"/>
                </a:solidFill>
                <a:latin typeface="Montserrat Extra-Bold"/>
              </a:rPr>
              <a:t>Enroll in a text program from The Truth Initiative:  text DITCHVAPE to 88709.</a:t>
            </a:r>
          </a:p>
        </p:txBody>
      </p:sp>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6878">
            <a:off x="-96202" y="9283815"/>
            <a:ext cx="1410741" cy="1410741"/>
          </a:xfrm>
          <a:prstGeom prst="rect">
            <a:avLst/>
          </a:prstGeom>
        </p:spPr>
      </p:pic>
      <p:sp>
        <p:nvSpPr>
          <p:cNvPr id="8" name="AutoShape 8"/>
          <p:cNvSpPr/>
          <p:nvPr/>
        </p:nvSpPr>
        <p:spPr>
          <a:xfrm>
            <a:off x="1028700" y="7575706"/>
            <a:ext cx="16230600" cy="0"/>
          </a:xfrm>
          <a:prstGeom prst="line">
            <a:avLst/>
          </a:prstGeom>
          <a:ln w="47625" cap="flat">
            <a:solidFill>
              <a:srgbClr val="FFFFFF"/>
            </a:solidFill>
            <a:prstDash val="sysDot"/>
            <a:headEnd type="none" w="sm" len="sm"/>
            <a:tailEnd type="none" w="sm" len="sm"/>
          </a:ln>
        </p:spPr>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08518" flipV="1">
            <a:off x="15563940" y="8748172"/>
            <a:ext cx="3919992" cy="776871"/>
          </a:xfrm>
          <a:prstGeom prst="rect">
            <a:avLst/>
          </a:prstGeom>
        </p:spPr>
      </p:pic>
      <p:sp>
        <p:nvSpPr>
          <p:cNvPr id="10" name="TextBox 10"/>
          <p:cNvSpPr txBox="1"/>
          <p:nvPr/>
        </p:nvSpPr>
        <p:spPr>
          <a:xfrm>
            <a:off x="1028700" y="5438013"/>
            <a:ext cx="16230600" cy="877571"/>
          </a:xfrm>
          <a:prstGeom prst="rect">
            <a:avLst/>
          </a:prstGeom>
        </p:spPr>
        <p:txBody>
          <a:bodyPr lIns="0" tIns="0" rIns="0" bIns="0" rtlCol="0" anchor="t">
            <a:spAutoFit/>
          </a:bodyPr>
          <a:lstStyle/>
          <a:p>
            <a:pPr algn="ctr">
              <a:lnSpc>
                <a:spcPts val="7279"/>
              </a:lnSpc>
            </a:pPr>
            <a:r>
              <a:rPr lang="en-US" sz="5199">
                <a:solidFill>
                  <a:srgbClr val="FFFFFF"/>
                </a:solidFill>
                <a:latin typeface="Montserrat Extra-Bold"/>
              </a:rPr>
              <a:t>BE WELL ARKANSAS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DA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40" r="659" b="940"/>
          <a:stretch>
            <a:fillRect/>
          </a:stretch>
        </p:blipFill>
        <p:spPr>
          <a:xfrm>
            <a:off x="0" y="-48229"/>
            <a:ext cx="18288000" cy="731245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162" y="7329668"/>
            <a:ext cx="6937304" cy="18163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47466" y="7401408"/>
            <a:ext cx="6389285" cy="167283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84763" y="9226535"/>
            <a:ext cx="3791575" cy="992703"/>
          </a:xfrm>
          <a:prstGeom prst="rect">
            <a:avLst/>
          </a:prstGeom>
        </p:spPr>
      </p:pic>
      <p:sp>
        <p:nvSpPr>
          <p:cNvPr id="6" name="TextBox 6"/>
          <p:cNvSpPr txBox="1"/>
          <p:nvPr/>
        </p:nvSpPr>
        <p:spPr>
          <a:xfrm>
            <a:off x="736044" y="7555482"/>
            <a:ext cx="6085540" cy="1317058"/>
          </a:xfrm>
          <a:prstGeom prst="rect">
            <a:avLst/>
          </a:prstGeom>
        </p:spPr>
        <p:txBody>
          <a:bodyPr lIns="0" tIns="0" rIns="0" bIns="0" rtlCol="0" anchor="t">
            <a:spAutoFit/>
          </a:bodyPr>
          <a:lstStyle/>
          <a:p>
            <a:pPr algn="ctr">
              <a:lnSpc>
                <a:spcPts val="3517"/>
              </a:lnSpc>
            </a:pPr>
            <a:r>
              <a:rPr lang="en-US" sz="2512" dirty="0">
                <a:solidFill>
                  <a:srgbClr val="374B55"/>
                </a:solidFill>
                <a:latin typeface="Montserrat Semi-Bold"/>
              </a:rPr>
              <a:t>Project Prevent is the statewide youth tobacco prevention coalition in Arkansas. </a:t>
            </a:r>
          </a:p>
        </p:txBody>
      </p:sp>
      <p:sp>
        <p:nvSpPr>
          <p:cNvPr id="7" name="TextBox 7"/>
          <p:cNvSpPr txBox="1"/>
          <p:nvPr/>
        </p:nvSpPr>
        <p:spPr>
          <a:xfrm>
            <a:off x="7709894" y="7672586"/>
            <a:ext cx="5464428" cy="1092376"/>
          </a:xfrm>
          <a:prstGeom prst="rect">
            <a:avLst/>
          </a:prstGeom>
        </p:spPr>
        <p:txBody>
          <a:bodyPr lIns="0" tIns="0" rIns="0" bIns="0" rtlCol="0" anchor="t">
            <a:spAutoFit/>
          </a:bodyPr>
          <a:lstStyle/>
          <a:p>
            <a:pPr algn="ctr">
              <a:lnSpc>
                <a:spcPts val="2910"/>
              </a:lnSpc>
            </a:pPr>
            <a:r>
              <a:rPr lang="en-US" sz="2078">
                <a:solidFill>
                  <a:srgbClr val="374B55"/>
                </a:solidFill>
                <a:latin typeface="Montserrat Semi-Bold"/>
              </a:rPr>
              <a:t>Their chapters choose to live their lives free from tobacco and nicotine and encourage others to do the same. </a:t>
            </a:r>
          </a:p>
        </p:txBody>
      </p:sp>
      <p:sp>
        <p:nvSpPr>
          <p:cNvPr id="8" name="TextBox 8"/>
          <p:cNvSpPr txBox="1"/>
          <p:nvPr/>
        </p:nvSpPr>
        <p:spPr>
          <a:xfrm>
            <a:off x="14393808" y="9404993"/>
            <a:ext cx="3294104" cy="577403"/>
          </a:xfrm>
          <a:prstGeom prst="rect">
            <a:avLst/>
          </a:prstGeom>
        </p:spPr>
        <p:txBody>
          <a:bodyPr lIns="0" tIns="0" rIns="0" bIns="0" rtlCol="0" anchor="t">
            <a:spAutoFit/>
          </a:bodyPr>
          <a:lstStyle/>
          <a:p>
            <a:pPr algn="ctr">
              <a:lnSpc>
                <a:spcPts val="2372"/>
              </a:lnSpc>
            </a:pPr>
            <a:r>
              <a:rPr lang="en-US" sz="1694">
                <a:solidFill>
                  <a:srgbClr val="374B55"/>
                </a:solidFill>
                <a:latin typeface="Montserrat Semi-Bold"/>
              </a:rPr>
              <a:t>Go To: https://projectpreventar.org/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l="30417"/>
          <a:stretch>
            <a:fillRect/>
          </a:stretch>
        </p:blipFill>
        <p:spPr>
          <a:xfrm rot="-9946435">
            <a:off x="10198987" y="1554518"/>
            <a:ext cx="9893124" cy="1070489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276" b="40372"/>
          <a:stretch>
            <a:fillRect/>
          </a:stretch>
        </p:blipFill>
        <p:spPr>
          <a:xfrm rot="-5400000">
            <a:off x="2333856" y="4871021"/>
            <a:ext cx="1111754" cy="372206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276" b="40372"/>
          <a:stretch>
            <a:fillRect/>
          </a:stretch>
        </p:blipFill>
        <p:spPr>
          <a:xfrm rot="-5400000">
            <a:off x="2333856" y="6363775"/>
            <a:ext cx="1111754" cy="372206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276" b="40372"/>
          <a:stretch>
            <a:fillRect/>
          </a:stretch>
        </p:blipFill>
        <p:spPr>
          <a:xfrm rot="-5400000">
            <a:off x="6436922" y="4871021"/>
            <a:ext cx="1111754" cy="372206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6276" b="40372"/>
          <a:stretch>
            <a:fillRect/>
          </a:stretch>
        </p:blipFill>
        <p:spPr>
          <a:xfrm rot="-5400000">
            <a:off x="6436922" y="6363775"/>
            <a:ext cx="1111754" cy="3722066"/>
          </a:xfrm>
          <a:prstGeom prst="rect">
            <a:avLst/>
          </a:prstGeom>
        </p:spPr>
      </p:pic>
      <p:pic>
        <p:nvPicPr>
          <p:cNvPr id="8" name="Picture 8"/>
          <p:cNvPicPr>
            <a:picLocks noChangeAspect="1"/>
          </p:cNvPicPr>
          <p:nvPr/>
        </p:nvPicPr>
        <p:blipFill>
          <a:blip r:embed="rId7"/>
          <a:srcRect/>
          <a:stretch>
            <a:fillRect/>
          </a:stretch>
        </p:blipFill>
        <p:spPr>
          <a:xfrm rot="-10800000">
            <a:off x="-801760" y="-806104"/>
            <a:ext cx="8578861" cy="427870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7673799" y="1270098"/>
            <a:ext cx="2940402" cy="582734"/>
          </a:xfrm>
          <a:prstGeom prst="rect">
            <a:avLst/>
          </a:prstGeom>
        </p:spPr>
      </p:pic>
      <p:pic>
        <p:nvPicPr>
          <p:cNvPr id="10" name="Picture 10"/>
          <p:cNvPicPr>
            <a:picLocks noChangeAspect="1"/>
          </p:cNvPicPr>
          <p:nvPr/>
        </p:nvPicPr>
        <p:blipFill>
          <a:blip r:embed="rId10"/>
          <a:srcRect/>
          <a:stretch>
            <a:fillRect/>
          </a:stretch>
        </p:blipFill>
        <p:spPr>
          <a:xfrm rot="1398718">
            <a:off x="-1098298" y="1949060"/>
            <a:ext cx="3782294" cy="1701105"/>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4888">
            <a:off x="10457713" y="4681402"/>
            <a:ext cx="1410741" cy="141074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694632">
            <a:off x="11524888" y="3335751"/>
            <a:ext cx="2680669" cy="3003551"/>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14879" y="7203080"/>
            <a:ext cx="2378893" cy="2571776"/>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79632">
            <a:off x="12042263" y="5901343"/>
            <a:ext cx="1645920" cy="4114800"/>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201122">
            <a:off x="15314723" y="2118615"/>
            <a:ext cx="2309350" cy="4286497"/>
          </a:xfrm>
          <a:prstGeom prst="rect">
            <a:avLst/>
          </a:prstGeom>
        </p:spPr>
      </p:pic>
      <p:sp>
        <p:nvSpPr>
          <p:cNvPr id="16" name="TextBox 16"/>
          <p:cNvSpPr txBox="1"/>
          <p:nvPr/>
        </p:nvSpPr>
        <p:spPr>
          <a:xfrm>
            <a:off x="920023" y="4770851"/>
            <a:ext cx="8115300" cy="596900"/>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384FB6"/>
                </a:solidFill>
                <a:latin typeface="Tex Gyre Bonum"/>
              </a:rPr>
              <a:t>Biggest Brand Names</a:t>
            </a:r>
          </a:p>
        </p:txBody>
      </p:sp>
      <p:sp>
        <p:nvSpPr>
          <p:cNvPr id="17" name="TextBox 17"/>
          <p:cNvSpPr txBox="1"/>
          <p:nvPr/>
        </p:nvSpPr>
        <p:spPr>
          <a:xfrm>
            <a:off x="1388038" y="6389789"/>
            <a:ext cx="3003389"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Juul</a:t>
            </a:r>
          </a:p>
        </p:txBody>
      </p:sp>
      <p:sp>
        <p:nvSpPr>
          <p:cNvPr id="18" name="TextBox 18"/>
          <p:cNvSpPr txBox="1"/>
          <p:nvPr/>
        </p:nvSpPr>
        <p:spPr>
          <a:xfrm>
            <a:off x="1388038" y="7882543"/>
            <a:ext cx="3003389"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Sourin</a:t>
            </a:r>
          </a:p>
        </p:txBody>
      </p:sp>
      <p:sp>
        <p:nvSpPr>
          <p:cNvPr id="19" name="TextBox 19"/>
          <p:cNvSpPr txBox="1"/>
          <p:nvPr/>
        </p:nvSpPr>
        <p:spPr>
          <a:xfrm>
            <a:off x="5491104" y="6389789"/>
            <a:ext cx="3003389"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Puff Bars</a:t>
            </a:r>
          </a:p>
        </p:txBody>
      </p:sp>
      <p:sp>
        <p:nvSpPr>
          <p:cNvPr id="20" name="TextBox 20"/>
          <p:cNvSpPr txBox="1"/>
          <p:nvPr/>
        </p:nvSpPr>
        <p:spPr>
          <a:xfrm>
            <a:off x="5491104" y="7882543"/>
            <a:ext cx="3003389" cy="606425"/>
          </a:xfrm>
          <a:prstGeom prst="rect">
            <a:avLst/>
          </a:prstGeom>
        </p:spPr>
        <p:txBody>
          <a:bodyPr lIns="0" tIns="0" rIns="0" bIns="0" rtlCol="0" anchor="t">
            <a:spAutoFit/>
          </a:bodyPr>
          <a:lstStyle/>
          <a:p>
            <a:pPr marL="0" lvl="0" indent="0" algn="ctr">
              <a:lnSpc>
                <a:spcPts val="4900"/>
              </a:lnSpc>
              <a:spcBef>
                <a:spcPct val="0"/>
              </a:spcBef>
            </a:pPr>
            <a:r>
              <a:rPr lang="en-US" sz="3500">
                <a:solidFill>
                  <a:srgbClr val="FFFFFF"/>
                </a:solidFill>
                <a:latin typeface="Montserrat Semi-Bold"/>
              </a:rPr>
              <a:t>Supergood</a:t>
            </a:r>
          </a:p>
        </p:txBody>
      </p:sp>
      <p:sp>
        <p:nvSpPr>
          <p:cNvPr id="21" name="TextBox 21"/>
          <p:cNvSpPr txBox="1"/>
          <p:nvPr/>
        </p:nvSpPr>
        <p:spPr>
          <a:xfrm>
            <a:off x="1028700" y="191197"/>
            <a:ext cx="5199836" cy="2359025"/>
          </a:xfrm>
          <a:prstGeom prst="rect">
            <a:avLst/>
          </a:prstGeom>
        </p:spPr>
        <p:txBody>
          <a:bodyPr lIns="0" tIns="0" rIns="0" bIns="0" rtlCol="0" anchor="t">
            <a:spAutoFit/>
          </a:bodyPr>
          <a:lstStyle/>
          <a:p>
            <a:pPr marL="0" lvl="0" indent="0">
              <a:lnSpc>
                <a:spcPts val="9100"/>
              </a:lnSpc>
              <a:spcBef>
                <a:spcPct val="0"/>
              </a:spcBef>
            </a:pPr>
            <a:r>
              <a:rPr lang="en-US" sz="7000">
                <a:solidFill>
                  <a:srgbClr val="FFFFFF"/>
                </a:solidFill>
                <a:latin typeface="Migra ExtraBold"/>
              </a:rPr>
              <a:t>Types of Vapes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289" t="16157" r="-18738" b="37663"/>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60585" y="7526188"/>
            <a:ext cx="22809171" cy="453102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2391">
            <a:off x="14598793" y="2572005"/>
            <a:ext cx="2170806" cy="11532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68493">
            <a:off x="-1092045" y="4678870"/>
            <a:ext cx="5046003" cy="1220215"/>
          </a:xfrm>
          <a:prstGeom prst="rect">
            <a:avLst/>
          </a:prstGeom>
        </p:spPr>
      </p:pic>
      <p:sp>
        <p:nvSpPr>
          <p:cNvPr id="6" name="TextBox 6"/>
          <p:cNvSpPr txBox="1"/>
          <p:nvPr/>
        </p:nvSpPr>
        <p:spPr>
          <a:xfrm>
            <a:off x="2486976" y="3541227"/>
            <a:ext cx="13563600" cy="1952625"/>
          </a:xfrm>
          <a:prstGeom prst="rect">
            <a:avLst/>
          </a:prstGeom>
        </p:spPr>
        <p:txBody>
          <a:bodyPr lIns="0" tIns="0" rIns="0" bIns="0" rtlCol="0" anchor="t">
            <a:spAutoFit/>
          </a:bodyPr>
          <a:lstStyle/>
          <a:p>
            <a:pPr marL="0" lvl="0" indent="0" algn="ctr">
              <a:lnSpc>
                <a:spcPts val="14400"/>
              </a:lnSpc>
              <a:spcBef>
                <a:spcPct val="0"/>
              </a:spcBef>
            </a:pPr>
            <a:r>
              <a:rPr lang="en-US" sz="12000">
                <a:solidFill>
                  <a:srgbClr val="E14F35"/>
                </a:solidFill>
                <a:latin typeface="Migra ExtraBold"/>
              </a:rPr>
              <a:t>Nicotine Addiction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53" t="32552" r="-783" b="21114"/>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82738">
            <a:off x="-1363860" y="-701342"/>
            <a:ext cx="8410688" cy="6774427"/>
          </a:xfrm>
          <a:prstGeom prst="rect">
            <a:avLst/>
          </a:prstGeom>
        </p:spPr>
      </p:pic>
      <p:grpSp>
        <p:nvGrpSpPr>
          <p:cNvPr id="4" name="Group 4"/>
          <p:cNvGrpSpPr/>
          <p:nvPr/>
        </p:nvGrpSpPr>
        <p:grpSpPr>
          <a:xfrm>
            <a:off x="5594410" y="1021948"/>
            <a:ext cx="11956691" cy="2314266"/>
            <a:chOff x="0" y="0"/>
            <a:chExt cx="15942255" cy="3085688"/>
          </a:xfrm>
        </p:grpSpPr>
        <p:sp>
          <p:nvSpPr>
            <p:cNvPr id="5" name="TextBox 5"/>
            <p:cNvSpPr txBox="1"/>
            <p:nvPr/>
          </p:nvSpPr>
          <p:spPr>
            <a:xfrm>
              <a:off x="153706" y="-123825"/>
              <a:ext cx="15788549" cy="1493937"/>
            </a:xfrm>
            <a:prstGeom prst="rect">
              <a:avLst/>
            </a:prstGeom>
          </p:spPr>
          <p:txBody>
            <a:bodyPr lIns="0" tIns="0" rIns="0" bIns="0" rtlCol="0" anchor="t">
              <a:spAutoFit/>
            </a:bodyPr>
            <a:lstStyle/>
            <a:p>
              <a:pPr marL="0" lvl="0" indent="0" algn="l">
                <a:lnSpc>
                  <a:spcPts val="8791"/>
                </a:lnSpc>
              </a:pPr>
              <a:r>
                <a:rPr lang="en-US" sz="6762">
                  <a:solidFill>
                    <a:srgbClr val="E14F35"/>
                  </a:solidFill>
                  <a:latin typeface="Migra ExtraBold"/>
                </a:rPr>
                <a:t>What exactly is nicotine?</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466"/>
            <a:stretch>
              <a:fillRect/>
            </a:stretch>
          </p:blipFill>
          <p:spPr>
            <a:xfrm rot="64447">
              <a:off x="2387" y="2697766"/>
              <a:ext cx="7109797" cy="321310"/>
            </a:xfrm>
            <a:prstGeom prst="rect">
              <a:avLst/>
            </a:prstGeom>
          </p:spPr>
        </p:pic>
      </p:grpSp>
      <p:grpSp>
        <p:nvGrpSpPr>
          <p:cNvPr id="7" name="Group 7"/>
          <p:cNvGrpSpPr>
            <a:grpSpLocks noChangeAspect="1"/>
          </p:cNvGrpSpPr>
          <p:nvPr/>
        </p:nvGrpSpPr>
        <p:grpSpPr>
          <a:xfrm rot="221094">
            <a:off x="-1545292" y="3749727"/>
            <a:ext cx="5725213" cy="4849592"/>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8"/>
              <a:stretch>
                <a:fillRect r="-26918"/>
              </a:stretch>
            </a:blipFill>
          </p:spPr>
        </p:sp>
      </p:gr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17950">
            <a:off x="1428561" y="7314074"/>
            <a:ext cx="3310549" cy="327443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0799">
            <a:off x="16811318" y="8949009"/>
            <a:ext cx="1276964" cy="122356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566224" y="2685871"/>
            <a:ext cx="6496382" cy="64963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53" t="32552" r="-783" b="2111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068308">
            <a:off x="-3152333" y="1437969"/>
            <a:ext cx="7219065" cy="3600509"/>
          </a:xfrm>
          <a:prstGeom prst="rect">
            <a:avLst/>
          </a:prstGeom>
        </p:spPr>
      </p:pic>
      <p:pic>
        <p:nvPicPr>
          <p:cNvPr id="4" name="Picture 4"/>
          <p:cNvPicPr>
            <a:picLocks noChangeAspect="1"/>
          </p:cNvPicPr>
          <p:nvPr/>
        </p:nvPicPr>
        <p:blipFill>
          <a:blip r:embed="rId4"/>
          <a:srcRect/>
          <a:stretch>
            <a:fillRect/>
          </a:stretch>
        </p:blipFill>
        <p:spPr>
          <a:xfrm rot="-69893">
            <a:off x="13649767" y="8615663"/>
            <a:ext cx="7219065" cy="360050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841"/>
          <a:stretch>
            <a:fillRect/>
          </a:stretch>
        </p:blipFill>
        <p:spPr>
          <a:xfrm>
            <a:off x="-1092497" y="-1302305"/>
            <a:ext cx="20472994" cy="53401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9715">
            <a:off x="-1023431" y="9060364"/>
            <a:ext cx="3919992" cy="77687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49700">
            <a:off x="16878739" y="6415073"/>
            <a:ext cx="3218452" cy="4255164"/>
          </a:xfrm>
          <a:prstGeom prst="rect">
            <a:avLst/>
          </a:prstGeom>
        </p:spPr>
      </p:pic>
      <p:pic>
        <p:nvPicPr>
          <p:cNvPr id="8" name="Picture 8"/>
          <p:cNvPicPr>
            <a:picLocks noChangeAspect="1"/>
          </p:cNvPicPr>
          <p:nvPr/>
        </p:nvPicPr>
        <p:blipFill>
          <a:blip r:embed="rId11"/>
          <a:srcRect/>
          <a:stretch>
            <a:fillRect/>
          </a:stretch>
        </p:blipFill>
        <p:spPr>
          <a:xfrm>
            <a:off x="2886497" y="4037823"/>
            <a:ext cx="4988934" cy="4988934"/>
          </a:xfrm>
          <a:prstGeom prst="rect">
            <a:avLst/>
          </a:prstGeom>
        </p:spPr>
      </p:pic>
      <p:pic>
        <p:nvPicPr>
          <p:cNvPr id="9" name="Picture 9"/>
          <p:cNvPicPr>
            <a:picLocks noChangeAspect="1"/>
          </p:cNvPicPr>
          <p:nvPr/>
        </p:nvPicPr>
        <p:blipFill>
          <a:blip r:embed="rId12"/>
          <a:srcRect/>
          <a:stretch>
            <a:fillRect/>
          </a:stretch>
        </p:blipFill>
        <p:spPr>
          <a:xfrm>
            <a:off x="8024888" y="2795435"/>
            <a:ext cx="4944015" cy="3297040"/>
          </a:xfrm>
          <a:prstGeom prst="rect">
            <a:avLst/>
          </a:prstGeom>
        </p:spPr>
      </p:pic>
      <p:pic>
        <p:nvPicPr>
          <p:cNvPr id="10" name="Picture 10"/>
          <p:cNvPicPr>
            <a:picLocks noChangeAspect="1"/>
          </p:cNvPicPr>
          <p:nvPr/>
        </p:nvPicPr>
        <p:blipFill>
          <a:blip r:embed="rId13"/>
          <a:srcRect/>
          <a:stretch>
            <a:fillRect/>
          </a:stretch>
        </p:blipFill>
        <p:spPr>
          <a:xfrm>
            <a:off x="9405380" y="5725378"/>
            <a:ext cx="5585133" cy="3723422"/>
          </a:xfrm>
          <a:prstGeom prst="rect">
            <a:avLst/>
          </a:prstGeom>
        </p:spPr>
      </p:pic>
      <p:sp>
        <p:nvSpPr>
          <p:cNvPr id="11" name="TextBox 11"/>
          <p:cNvSpPr txBox="1"/>
          <p:nvPr/>
        </p:nvSpPr>
        <p:spPr>
          <a:xfrm>
            <a:off x="1201505" y="688193"/>
            <a:ext cx="15884990" cy="1415129"/>
          </a:xfrm>
          <a:prstGeom prst="rect">
            <a:avLst/>
          </a:prstGeom>
        </p:spPr>
        <p:txBody>
          <a:bodyPr lIns="0" tIns="0" rIns="0" bIns="0" rtlCol="0" anchor="t">
            <a:spAutoFit/>
          </a:bodyPr>
          <a:lstStyle/>
          <a:p>
            <a:pPr marL="0" lvl="0" indent="0" algn="ctr">
              <a:lnSpc>
                <a:spcPts val="10721"/>
              </a:lnSpc>
              <a:spcBef>
                <a:spcPct val="0"/>
              </a:spcBef>
            </a:pPr>
            <a:r>
              <a:rPr lang="en-US" sz="8247">
                <a:solidFill>
                  <a:srgbClr val="FFFFFF"/>
                </a:solidFill>
                <a:latin typeface="Migra ExtraBold"/>
              </a:rPr>
              <a:t>Is it worth 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8738" t="16157" r="2289" b="3766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10800000">
            <a:off x="-801760" y="-806104"/>
            <a:ext cx="7943667" cy="396190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a:off x="5494797" y="3220255"/>
            <a:ext cx="1467477" cy="528545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flipV="1">
            <a:off x="11325726" y="3220255"/>
            <a:ext cx="1467477" cy="528545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67611">
            <a:off x="11471878" y="6745794"/>
            <a:ext cx="10236135" cy="502501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flipV="1">
            <a:off x="11325726" y="5164015"/>
            <a:ext cx="1467477" cy="528545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3381"/>
          <a:stretch>
            <a:fillRect/>
          </a:stretch>
        </p:blipFill>
        <p:spPr>
          <a:xfrm rot="-5400000">
            <a:off x="5494797" y="5164015"/>
            <a:ext cx="1467477" cy="528545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7673799" y="1270098"/>
            <a:ext cx="2940402" cy="582734"/>
          </a:xfrm>
          <a:prstGeom prst="rect">
            <a:avLst/>
          </a:prstGeom>
        </p:spPr>
      </p:pic>
      <p:pic>
        <p:nvPicPr>
          <p:cNvPr id="10" name="Picture 10"/>
          <p:cNvPicPr>
            <a:picLocks noChangeAspect="1"/>
          </p:cNvPicPr>
          <p:nvPr/>
        </p:nvPicPr>
        <p:blipFill>
          <a:blip r:embed="rId11"/>
          <a:srcRect/>
          <a:stretch>
            <a:fillRect/>
          </a:stretch>
        </p:blipFill>
        <p:spPr>
          <a:xfrm rot="1398718">
            <a:off x="-1098298" y="1949060"/>
            <a:ext cx="3782294" cy="170110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9957">
            <a:off x="16483177" y="5741312"/>
            <a:ext cx="2323365" cy="1453159"/>
          </a:xfrm>
          <a:prstGeom prst="rect">
            <a:avLst/>
          </a:prstGeom>
        </p:spPr>
      </p:pic>
      <p:pic>
        <p:nvPicPr>
          <p:cNvPr id="12" name="Picture 12"/>
          <p:cNvPicPr>
            <a:picLocks noChangeAspect="1"/>
          </p:cNvPicPr>
          <p:nvPr/>
        </p:nvPicPr>
        <p:blipFill>
          <a:blip r:embed="rId14"/>
          <a:srcRect/>
          <a:stretch>
            <a:fillRect/>
          </a:stretch>
        </p:blipFill>
        <p:spPr>
          <a:xfrm>
            <a:off x="1920925" y="1561465"/>
            <a:ext cx="14396542" cy="8098055"/>
          </a:xfrm>
          <a:prstGeom prst="rect">
            <a:avLst/>
          </a:prstGeom>
        </p:spPr>
      </p:pic>
      <p:sp>
        <p:nvSpPr>
          <p:cNvPr id="13" name="TextBox 13"/>
          <p:cNvSpPr txBox="1"/>
          <p:nvPr/>
        </p:nvSpPr>
        <p:spPr>
          <a:xfrm>
            <a:off x="8725622" y="63598"/>
            <a:ext cx="9237766" cy="1206500"/>
          </a:xfrm>
          <a:prstGeom prst="rect">
            <a:avLst/>
          </a:prstGeom>
        </p:spPr>
        <p:txBody>
          <a:bodyPr lIns="0" tIns="0" rIns="0" bIns="0" rtlCol="0" anchor="t">
            <a:spAutoFit/>
          </a:bodyPr>
          <a:lstStyle/>
          <a:p>
            <a:pPr marL="0" lvl="0" indent="0" algn="r">
              <a:lnSpc>
                <a:spcPts val="9100"/>
              </a:lnSpc>
              <a:spcBef>
                <a:spcPct val="0"/>
              </a:spcBef>
            </a:pPr>
            <a:r>
              <a:rPr lang="en-US" sz="7000">
                <a:solidFill>
                  <a:srgbClr val="E14F35"/>
                </a:solidFill>
                <a:latin typeface="Migra ExtraBold"/>
              </a:rPr>
              <a:t>How much nicotine?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6053" t="32552" r="-783" b="2111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69893">
            <a:off x="13649767" y="8615663"/>
            <a:ext cx="7219065" cy="360050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3841"/>
          <a:stretch>
            <a:fillRect/>
          </a:stretch>
        </p:blipFill>
        <p:spPr>
          <a:xfrm>
            <a:off x="457200" y="-1340164"/>
            <a:ext cx="18015624" cy="469915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9715">
            <a:off x="-1023431" y="9060364"/>
            <a:ext cx="3919992" cy="77687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49700">
            <a:off x="16878739" y="6415073"/>
            <a:ext cx="3218452" cy="4255164"/>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225388" y="2861094"/>
            <a:ext cx="7270208" cy="73067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60793">
            <a:off x="7101589" y="3527822"/>
            <a:ext cx="1677446" cy="1879491"/>
          </a:xfrm>
          <a:prstGeom prst="rect">
            <a:avLst/>
          </a:prstGeom>
        </p:spPr>
      </p:pic>
      <p:pic>
        <p:nvPicPr>
          <p:cNvPr id="9" name="Picture 9"/>
          <p:cNvPicPr>
            <a:picLocks noChangeAspect="1"/>
          </p:cNvPicPr>
          <p:nvPr/>
        </p:nvPicPr>
        <p:blipFill>
          <a:blip r:embed="rId15"/>
          <a:srcRect/>
          <a:stretch>
            <a:fillRect/>
          </a:stretch>
        </p:blipFill>
        <p:spPr>
          <a:xfrm>
            <a:off x="9967464" y="4795521"/>
            <a:ext cx="1851573" cy="1557636"/>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434334">
            <a:off x="9206592" y="7627565"/>
            <a:ext cx="1178097" cy="1957563"/>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63799">
            <a:off x="5759321" y="6659104"/>
            <a:ext cx="2203470" cy="1244961"/>
          </a:xfrm>
          <a:prstGeom prst="rect">
            <a:avLst/>
          </a:prstGeom>
        </p:spPr>
      </p:pic>
      <p:sp>
        <p:nvSpPr>
          <p:cNvPr id="12" name="TextBox 12"/>
          <p:cNvSpPr txBox="1"/>
          <p:nvPr/>
        </p:nvSpPr>
        <p:spPr>
          <a:xfrm>
            <a:off x="2403010" y="962978"/>
            <a:ext cx="13481980" cy="1206500"/>
          </a:xfrm>
          <a:prstGeom prst="rect">
            <a:avLst/>
          </a:prstGeom>
        </p:spPr>
        <p:txBody>
          <a:bodyPr lIns="0" tIns="0" rIns="0" bIns="0" rtlCol="0" anchor="t">
            <a:spAutoFit/>
          </a:bodyPr>
          <a:lstStyle/>
          <a:p>
            <a:pPr marL="0" lvl="0" indent="0" algn="ctr">
              <a:lnSpc>
                <a:spcPts val="9100"/>
              </a:lnSpc>
              <a:spcBef>
                <a:spcPct val="0"/>
              </a:spcBef>
            </a:pPr>
            <a:r>
              <a:rPr lang="en-US" sz="7000">
                <a:solidFill>
                  <a:srgbClr val="FFFFFF"/>
                </a:solidFill>
                <a:latin typeface="Migra ExtraBold"/>
              </a:rPr>
              <a:t>The cycle of nicotine addiction.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cotine_Addiction_Isn’t_Pretty__Bathroom__The_Real_Cost_of_Vapes">
            <a:hlinkClick r:id="" action="ppaction://media"/>
            <a:extLst>
              <a:ext uri="{FF2B5EF4-FFF2-40B4-BE49-F238E27FC236}">
                <a16:creationId xmlns:a16="http://schemas.microsoft.com/office/drawing/2014/main" id="{BC5A6D33-D64E-490E-900A-C0DA9978E9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571500"/>
            <a:ext cx="16611600" cy="9344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2771</Words>
  <Application>Microsoft Office PowerPoint</Application>
  <PresentationFormat>Custom</PresentationFormat>
  <Paragraphs>263</Paragraphs>
  <Slides>24</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Montserrat Semi-Bold</vt:lpstr>
      <vt:lpstr>Calibri</vt:lpstr>
      <vt:lpstr>Arial</vt:lpstr>
      <vt:lpstr>Migra ExtraBold</vt:lpstr>
      <vt:lpstr>Montserrat Extra-Bold Bold</vt:lpstr>
      <vt:lpstr>Montserrat Extra-Bold</vt:lpstr>
      <vt:lpstr>Montserrat Semi-Bold Bold</vt:lpstr>
      <vt:lpstr>Tex Gyre Bonum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Grades 8-12 MC</dc:title>
  <dc:creator>Joy Gray</dc:creator>
  <cp:lastModifiedBy>Marika Curengton</cp:lastModifiedBy>
  <cp:revision>3</cp:revision>
  <dcterms:created xsi:type="dcterms:W3CDTF">2006-08-16T00:00:00Z</dcterms:created>
  <dcterms:modified xsi:type="dcterms:W3CDTF">2022-09-13T14:43:16Z</dcterms:modified>
  <dc:identifier>DAE8ALcHpqU</dc:identifier>
</cp:coreProperties>
</file>