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Calibri" panose="020F0502020204030204" pitchFamily="34" charset="0"/>
      <p:regular r:id="rId27"/>
      <p:bold r:id="rId28"/>
      <p:italic r:id="rId29"/>
      <p:boldItalic r:id="rId30"/>
    </p:embeddedFont>
    <p:embeddedFont>
      <p:font typeface="Migra ExtraBold" panose="020B0604020202020204" charset="0"/>
      <p:regular r:id="rId31"/>
    </p:embeddedFont>
    <p:embeddedFont>
      <p:font typeface="Montserrat Extra-Bold" panose="020B0604020202020204" charset="0"/>
      <p:regular r:id="rId32"/>
    </p:embeddedFont>
    <p:embeddedFont>
      <p:font typeface="Montserrat Extra-Bold Bold" panose="020B0604020202020204" charset="0"/>
      <p:regular r:id="rId33"/>
    </p:embeddedFont>
    <p:embeddedFont>
      <p:font typeface="Montserrat Semi-Bold" panose="020B0604020202020204" charset="0"/>
      <p:regular r:id="rId34"/>
    </p:embeddedFont>
    <p:embeddedFont>
      <p:font typeface="Montserrat Semi-Bold Bold" panose="020B0604020202020204" charset="0"/>
      <p:regular r:id="rId35"/>
    </p:embeddedFont>
    <p:embeddedFont>
      <p:font typeface="Tex Gyre Bonum" panose="020B0604020202020204" charset="0"/>
      <p:regular r:id="rId3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97CF06-1E6F-44CC-8263-B45FA5EE178E}" v="15" dt="2022-08-02T16:04:36.34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9" d="100"/>
          <a:sy n="79" d="100"/>
        </p:scale>
        <p:origin x="610" y="86"/>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p:cViewPr varScale="1">
        <p:scale>
          <a:sx n="87" d="100"/>
          <a:sy n="87" d="100"/>
        </p:scale>
        <p:origin x="3840"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font" Target="fonts/font8.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876800" cy="2921000"/>
          </a:xfrm>
          <a:prstGeom prst="rect">
            <a:avLst/>
          </a:prstGeom>
        </p:spPr>
        <p:txBody>
          <a:bodyPr vert="horz" lIns="91440" tIns="45720" rIns="91440" bIns="45720" rtlCol="0"/>
          <a:lstStyle/>
          <a:p>
            <a:pPr lvl="0"/>
            <a:r>
              <a:rPr lang="en-US" dirty="0"/>
              <a:t>Hello, my name is _____. I am from ______.  I am here to talk to you about vaping and e-cigarettes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a:t>
            </a:fld>
            <a:endParaRPr lang="cs-CZ"/>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953000" cy="2692400"/>
          </a:xfrm>
          <a:prstGeom prst="rect">
            <a:avLst/>
          </a:prstGeom>
        </p:spPr>
        <p:txBody>
          <a:bodyPr vert="horz" lIns="91440" tIns="45720" rIns="91440" bIns="45720" rtlCol="0"/>
          <a:lstStyle/>
          <a:p>
            <a:pPr lvl="0"/>
            <a:r>
              <a:rPr lang="en-US" dirty="0"/>
              <a:t>Even though nicotine itself is dangerous and addictive, the other chemicals in the vape liquid are just as dangerous.  </a:t>
            </a:r>
          </a:p>
          <a:p>
            <a:pPr lvl="0"/>
            <a:endParaRPr lang="en-US" dirty="0"/>
          </a:p>
          <a:p>
            <a:pPr lvl="0"/>
            <a:r>
              <a:rPr lang="en-US" dirty="0"/>
              <a:t>Pretty much every organ of the body can be damaged by vaping. Especially your heart and lungs. </a:t>
            </a:r>
          </a:p>
          <a:p>
            <a:pPr lvl="0"/>
            <a:endParaRPr lang="en-US" dirty="0"/>
          </a:p>
          <a:p>
            <a:pPr lvl="0"/>
            <a:r>
              <a:rPr lang="en-US" dirty="0"/>
              <a:t>Vaping can give a teenager the same lung capacity as a 70-year-old. If you're someone who enjoys being athletic or having fun outdoors, you need those lungs to function.</a:t>
            </a:r>
          </a:p>
          <a:p>
            <a:pPr lvl="0"/>
            <a:endParaRPr lang="en-US" dirty="0"/>
          </a:p>
          <a:p>
            <a:pPr lvl="0"/>
            <a:r>
              <a:rPr lang="en-US" dirty="0"/>
              <a:t>Dentists are starting to report gum decay, mouth sores, and tooth decay from teen patients who vape.  Trying to keep a nice smile is difficult when your teeth and gums are starting to decay.</a:t>
            </a:r>
          </a:p>
          <a:p>
            <a:pPr lvl="0"/>
            <a:endParaRPr lang="en-US" dirty="0"/>
          </a:p>
          <a:p>
            <a:pPr lvl="0"/>
            <a:r>
              <a:rPr lang="en-US" dirty="0"/>
              <a:t>Another scary fact about being addicted to vaping, is that if you need surgery, the doctors may choose to wait until you quit before they will do it. </a:t>
            </a:r>
          </a:p>
          <a:p>
            <a:pPr lvl="0"/>
            <a:endParaRPr lang="en-US" dirty="0"/>
          </a:p>
          <a:p>
            <a:pPr lvl="0"/>
            <a:r>
              <a:rPr lang="en-US" dirty="0"/>
              <a:t>It's dangerous to put someone who can't do the lung function test under anesthesia, so doctors can refuse it.  If the surgery is an emergency, then they're taking a real chance with your life when they put you under.  </a:t>
            </a:r>
          </a:p>
          <a:p>
            <a:pPr lvl="0"/>
            <a:endParaRPr lang="en-US" dirty="0"/>
          </a:p>
          <a:p>
            <a:pPr lvl="0"/>
            <a:r>
              <a:rPr lang="en-US" dirty="0"/>
              <a:t>Is it worth it to risk your health and maybe your life because you're addicted to nicotine?  </a:t>
            </a:r>
          </a:p>
          <a:p>
            <a:pPr lvl="0"/>
            <a:endParaRPr lang="en-US" dirty="0"/>
          </a:p>
          <a:p>
            <a:pPr lvl="0"/>
            <a:r>
              <a:rPr lang="en-US" dirty="0"/>
              <a:t>That's a choice you have to make.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10</a:t>
            </a:fld>
            <a:endParaRPr lang="cs-CZ"/>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3733800" cy="2311400"/>
          </a:xfrm>
          <a:prstGeom prst="rect">
            <a:avLst/>
          </a:prstGeom>
        </p:spPr>
        <p:txBody>
          <a:bodyPr vert="horz" lIns="91440" tIns="45720" rIns="91440" bIns="45720" rtlCol="0"/>
          <a:lstStyle/>
          <a:p>
            <a:pPr lvl="0"/>
            <a:r>
              <a:rPr lang="en-US" dirty="0"/>
              <a:t>Did you know that vapes are known for exploding? </a:t>
            </a:r>
          </a:p>
          <a:p>
            <a:pPr lvl="0"/>
            <a:endParaRPr lang="en-US" dirty="0"/>
          </a:p>
          <a:p>
            <a:pPr lvl="0"/>
            <a:r>
              <a:rPr lang="en-US" dirty="0"/>
              <a:t>More than 275 cases have been reported of vape explosions.</a:t>
            </a:r>
          </a:p>
          <a:p>
            <a:pPr lvl="0"/>
            <a:endParaRPr lang="en-US" dirty="0"/>
          </a:p>
          <a:p>
            <a:pPr lvl="0"/>
            <a:r>
              <a:rPr lang="en-US" dirty="0"/>
              <a:t>People have been burned on their faces, hands and other body parts. Some have even lost teeth, and in 2018 a man lost his life due to a vape explosion. </a:t>
            </a:r>
          </a:p>
          <a:p>
            <a:pPr lvl="0"/>
            <a:endParaRPr lang="en-US" dirty="0"/>
          </a:p>
          <a:p>
            <a:pPr lvl="0"/>
            <a:r>
              <a:rPr lang="en-US" dirty="0"/>
              <a:t>The main link to the explosions has been the batteries inside of them. </a:t>
            </a:r>
          </a:p>
          <a:p>
            <a:pPr lvl="0"/>
            <a:endParaRPr lang="en-US" dirty="0"/>
          </a:p>
          <a:p>
            <a:pPr lvl="0"/>
            <a:r>
              <a:rPr lang="en-US" dirty="0"/>
              <a:t>Explosions really do belong in action movies, and not on your face and body.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11</a:t>
            </a:fld>
            <a:endParaRPr lang="cs-CZ"/>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Now we're going to talk about how do they hook you.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12</a:t>
            </a:fld>
            <a:endParaRPr lang="cs-CZ"/>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876800" cy="2566987"/>
          </a:xfrm>
          <a:prstGeom prst="rect">
            <a:avLst/>
          </a:prstGeom>
        </p:spPr>
        <p:txBody>
          <a:bodyPr vert="horz" lIns="91440" tIns="45720" rIns="91440" bIns="45720" rtlCol="0"/>
          <a:lstStyle/>
          <a:p>
            <a:pPr lvl="0"/>
            <a:r>
              <a:rPr lang="en-US" dirty="0"/>
              <a:t>You've probably heard the phrase "big tobacco" at some point in your life.  </a:t>
            </a:r>
          </a:p>
          <a:p>
            <a:pPr lvl="0"/>
            <a:endParaRPr lang="en-US" dirty="0"/>
          </a:p>
          <a:p>
            <a:pPr lvl="0"/>
            <a:r>
              <a:rPr lang="en-US" dirty="0"/>
              <a:t>When people say, "big tobacco", they are referring to the multi-BILLION-dollar tobacco industry that has spent many years and many billions of dollars in advertising to hook your parents and grandparents to cigarettes.</a:t>
            </a:r>
          </a:p>
          <a:p>
            <a:pPr lvl="0"/>
            <a:endParaRPr lang="en-US" dirty="0"/>
          </a:p>
          <a:p>
            <a:pPr lvl="0"/>
            <a:r>
              <a:rPr lang="en-US" dirty="0"/>
              <a:t>What you may not know, is that big tobacco now owns the vaping companies. </a:t>
            </a:r>
          </a:p>
          <a:p>
            <a:pPr lvl="0"/>
            <a:endParaRPr lang="en-US" dirty="0"/>
          </a:p>
          <a:p>
            <a:pPr lvl="0"/>
            <a:r>
              <a:rPr lang="en-US" dirty="0"/>
              <a:t>So, they have brought all their years of expertise in advertising to YOU, their newest consumer.</a:t>
            </a:r>
          </a:p>
          <a:p>
            <a:pPr lvl="0"/>
            <a:endParaRPr lang="en-US" dirty="0"/>
          </a:p>
          <a:p>
            <a:pPr lvl="0"/>
            <a:r>
              <a:rPr lang="en-US" dirty="0"/>
              <a:t>They're making their ads bright, fun to look to at, and they of course feature beautiful young people they know you are going to want to look at.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13</a:t>
            </a:fld>
            <a:endParaRPr lang="cs-CZ"/>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572000" cy="2463800"/>
          </a:xfrm>
          <a:prstGeom prst="rect">
            <a:avLst/>
          </a:prstGeom>
        </p:spPr>
        <p:txBody>
          <a:bodyPr vert="horz" lIns="91440" tIns="45720" rIns="91440" bIns="45720" rtlCol="0"/>
          <a:lstStyle/>
          <a:p>
            <a:pPr lvl="0"/>
            <a:endParaRPr dirty="0"/>
          </a:p>
          <a:p>
            <a:pPr lvl="0"/>
            <a:r>
              <a:rPr lang="en-US" dirty="0"/>
              <a:t>Another way they hook you is by using social media.  Vape companies are officially banned from advertising on social media, BUT that doesn't stop them.</a:t>
            </a:r>
          </a:p>
          <a:p>
            <a:pPr lvl="0"/>
            <a:endParaRPr lang="en-US" dirty="0"/>
          </a:p>
          <a:p>
            <a:pPr lvl="0"/>
            <a:r>
              <a:rPr lang="en-US" dirty="0"/>
              <a:t>When you see an influencer you like using vape-related hashtags, that influencer probably got a ton of free merchandise in exchange for that post.</a:t>
            </a:r>
          </a:p>
          <a:p>
            <a:pPr lvl="0"/>
            <a:endParaRPr lang="en-US" dirty="0"/>
          </a:p>
          <a:p>
            <a:pPr lvl="0"/>
            <a:r>
              <a:rPr lang="en-US" dirty="0"/>
              <a:t>They're not supposed to get paid for these posts, but we know that tobacco companies don't always listen or care about the rules.  Your favorite influencer isn't just posting because they like the product.  They're always getting something in return.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14</a:t>
            </a:fld>
            <a:endParaRPr lang="cs-CZ"/>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953000" cy="2463800"/>
          </a:xfrm>
          <a:prstGeom prst="rect">
            <a:avLst/>
          </a:prstGeom>
        </p:spPr>
        <p:txBody>
          <a:bodyPr vert="horz" lIns="91440" tIns="45720" rIns="91440" bIns="45720" rtlCol="0"/>
          <a:lstStyle/>
          <a:p>
            <a:pPr lvl="0"/>
            <a:r>
              <a:rPr lang="en-US" dirty="0"/>
              <a:t>Another hook?  Bright and shiny colors, and fun flavors.</a:t>
            </a:r>
          </a:p>
          <a:p>
            <a:pPr lvl="0"/>
            <a:endParaRPr lang="en-US" dirty="0"/>
          </a:p>
          <a:p>
            <a:pPr lvl="0"/>
            <a:r>
              <a:rPr lang="en-US" dirty="0"/>
              <a:t>Someone sees something bright and colorful; they're going to look at it. Who doesn't like something that's sweet? Or one of your favorite flavors of candy, drink, or a mixture of both? </a:t>
            </a:r>
          </a:p>
          <a:p>
            <a:pPr lvl="0"/>
            <a:endParaRPr lang="en-US" dirty="0"/>
          </a:p>
          <a:p>
            <a:pPr lvl="0"/>
            <a:r>
              <a:rPr lang="en-US" dirty="0"/>
              <a:t>Any flavor that you can think of tobacco companies has created it to draw younger people to using their products. </a:t>
            </a:r>
          </a:p>
          <a:p>
            <a:pPr lvl="0"/>
            <a:endParaRPr lang="en-US" dirty="0"/>
          </a:p>
          <a:p>
            <a:pPr lvl="0"/>
            <a:r>
              <a:rPr lang="en-US" dirty="0"/>
              <a:t>As shown, they have made vapes to mimic some of everyone's favorite type of candies and even cereals.</a:t>
            </a:r>
          </a:p>
          <a:p>
            <a:pPr lvl="0"/>
            <a:endParaRPr lang="en-US" dirty="0"/>
          </a:p>
          <a:p>
            <a:pPr lvl="0"/>
            <a:r>
              <a:rPr lang="en-US" dirty="0"/>
              <a:t>It is packed full of nicotine and other harmful chemicals.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15</a:t>
            </a:fld>
            <a:endParaRPr lang="cs-CZ"/>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486400" cy="2768600"/>
          </a:xfrm>
          <a:prstGeom prst="rect">
            <a:avLst/>
          </a:prstGeom>
        </p:spPr>
        <p:txBody>
          <a:bodyPr vert="horz" lIns="91440" tIns="45720" rIns="91440" bIns="45720" rtlCol="0"/>
          <a:lstStyle/>
          <a:p>
            <a:pPr lvl="0"/>
            <a:r>
              <a:rPr lang="en-US" dirty="0"/>
              <a:t>Who would be the biggest target? You'd think maybe young adults around 25, or older people because they may already be smokers. But it's not. It's You!</a:t>
            </a:r>
          </a:p>
          <a:p>
            <a:pPr lvl="0"/>
            <a:endParaRPr lang="en-US" dirty="0"/>
          </a:p>
          <a:p>
            <a:pPr lvl="0"/>
            <a:r>
              <a:rPr lang="en-US" dirty="0"/>
              <a:t>Tobacco companies know that many of their customers are going to die every year.  So they have to create new customers.  That's you and the kids younger than you.  They need new customers to replace the ones that have died.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16</a:t>
            </a:fld>
            <a:endParaRPr lang="cs-CZ"/>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257800" cy="2813051"/>
          </a:xfrm>
          <a:prstGeom prst="rect">
            <a:avLst/>
          </a:prstGeom>
        </p:spPr>
        <p:txBody>
          <a:bodyPr vert="horz" lIns="91440" tIns="45720" rIns="91440" bIns="45720" rtlCol="0"/>
          <a:lstStyle/>
          <a:p>
            <a:pPr lvl="0"/>
            <a:r>
              <a:rPr lang="en-US" dirty="0"/>
              <a:t>Who are the people running these companies?  Tobacco executives.  They ran companies that made cigarettes for years, and now they've moved on to vapes.</a:t>
            </a:r>
          </a:p>
          <a:p>
            <a:pPr lvl="0"/>
            <a:endParaRPr lang="en-US" dirty="0"/>
          </a:p>
          <a:p>
            <a:pPr lvl="0"/>
            <a:r>
              <a:rPr lang="en-US" dirty="0"/>
              <a:t>Here are a few famous quotes from tobacco executives.  Remember, this is who you're giving your money to.</a:t>
            </a:r>
          </a:p>
          <a:p>
            <a:pPr lvl="0"/>
            <a:endParaRPr lang="en-US" dirty="0"/>
          </a:p>
          <a:p>
            <a:pPr lvl="0"/>
            <a:r>
              <a:rPr lang="en-US" dirty="0"/>
              <a:t>"Today's teenager is tomorrow's potential regular customer." Which is YOU..</a:t>
            </a:r>
          </a:p>
          <a:p>
            <a:pPr lvl="0"/>
            <a:endParaRPr lang="en-US" dirty="0"/>
          </a:p>
          <a:p>
            <a:pPr lvl="0"/>
            <a:r>
              <a:rPr lang="en-US" dirty="0"/>
              <a:t>"If it was legal to sell to '</a:t>
            </a:r>
            <a:r>
              <a:rPr lang="en-US" dirty="0" err="1"/>
              <a:t>em</a:t>
            </a:r>
            <a:r>
              <a:rPr lang="en-US" dirty="0"/>
              <a:t>, we'd be glad to. But it's not." They're talking about people who are underage smokers.</a:t>
            </a:r>
          </a:p>
          <a:p>
            <a:pPr lvl="0"/>
            <a:endParaRPr lang="en-US" dirty="0"/>
          </a:p>
          <a:p>
            <a:pPr lvl="0"/>
            <a:r>
              <a:rPr lang="en-US" dirty="0"/>
              <a:t>"The smoking patterns of teenagers are particularly important to Phillip Morris." and he just so happens to sell the best-selling product, Marlboro.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17</a:t>
            </a:fld>
            <a:endParaRPr lang="cs-CZ"/>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So, we've discussed the physical effects that vaping will cost you. </a:t>
            </a:r>
          </a:p>
          <a:p>
            <a:pPr lvl="0"/>
            <a:endParaRPr lang="en-US"/>
          </a:p>
          <a:p>
            <a:pPr lvl="0"/>
            <a:r>
              <a:rPr lang="en-US"/>
              <a:t>Now let's talk about the financial side of what's the cost.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18</a:t>
            </a:fld>
            <a:endParaRPr lang="cs-CZ"/>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257800" cy="2813051"/>
          </a:xfrm>
          <a:prstGeom prst="rect">
            <a:avLst/>
          </a:prstGeom>
        </p:spPr>
        <p:txBody>
          <a:bodyPr vert="horz" lIns="91440" tIns="45720" rIns="91440" bIns="45720" rtlCol="0"/>
          <a:lstStyle/>
          <a:p>
            <a:pPr lvl="0"/>
            <a:r>
              <a:rPr lang="en-US" dirty="0"/>
              <a:t>What is the cost you'd pay for your nicotine addiction? </a:t>
            </a:r>
          </a:p>
          <a:p>
            <a:pPr lvl="0"/>
            <a:r>
              <a:rPr lang="en-US" dirty="0"/>
              <a:t>Let's say that you are already someone who is addicted, and you use at least 2 Juul pods a day. And you started vaping early as 9th grade.</a:t>
            </a:r>
          </a:p>
          <a:p>
            <a:pPr lvl="0"/>
            <a:endParaRPr lang="en-US" dirty="0"/>
          </a:p>
          <a:p>
            <a:pPr lvl="0"/>
            <a:r>
              <a:rPr lang="en-US" dirty="0"/>
              <a:t>2 Juul Pods a day is $12.00. (We'll leave out the tax) </a:t>
            </a:r>
          </a:p>
          <a:p>
            <a:pPr lvl="0"/>
            <a:r>
              <a:rPr lang="en-US" dirty="0"/>
              <a:t>Okay so you do that every day for a month. that is now $360.00. </a:t>
            </a:r>
          </a:p>
          <a:p>
            <a:pPr lvl="0"/>
            <a:endParaRPr lang="en-US" dirty="0"/>
          </a:p>
          <a:p>
            <a:pPr lvl="0"/>
            <a:r>
              <a:rPr lang="en-US" dirty="0"/>
              <a:t>Let's now say you do this every day for a year.  You now have spent $4,320. </a:t>
            </a:r>
          </a:p>
          <a:p>
            <a:pPr lvl="0"/>
            <a:r>
              <a:rPr lang="en-US" dirty="0"/>
              <a:t>Now you have been vaping every day for the last 4 years that you're in high school. and you have now spent $17,280.</a:t>
            </a:r>
          </a:p>
          <a:p>
            <a:pPr lvl="0"/>
            <a:endParaRPr lang="en-US" dirty="0"/>
          </a:p>
          <a:p>
            <a:pPr lvl="0"/>
            <a:r>
              <a:rPr lang="en-US" dirty="0"/>
              <a:t>That is the price of a Brand new 2022 Kia Forte. </a:t>
            </a:r>
          </a:p>
          <a:p>
            <a:pPr lvl="0"/>
            <a:r>
              <a:rPr lang="en-US" dirty="0"/>
              <a:t>New Car Anyone?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19</a:t>
            </a:fld>
            <a:endParaRPr lang="cs-CZ"/>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876800" cy="2813051"/>
          </a:xfrm>
          <a:prstGeom prst="rect">
            <a:avLst/>
          </a:prstGeom>
        </p:spPr>
        <p:txBody>
          <a:bodyPr vert="horz" lIns="91440" tIns="45720" rIns="91440" bIns="45720" rtlCol="0"/>
          <a:lstStyle/>
          <a:p>
            <a:pPr lvl="0"/>
            <a:r>
              <a:rPr lang="en-US" dirty="0"/>
              <a:t>Here's the topics that we're going to be going over today.  We may cover some things you already know, and we'll probably cover a few things that will be new information for you.</a:t>
            </a:r>
          </a:p>
          <a:p>
            <a:pPr lvl="0"/>
            <a:endParaRPr lang="en-US" dirty="0"/>
          </a:p>
          <a:p>
            <a:pPr lvl="0"/>
            <a:r>
              <a:rPr lang="en-US" dirty="0"/>
              <a:t>But along the way, we're going to make you think. </a:t>
            </a:r>
          </a:p>
          <a:p>
            <a:pPr lvl="0"/>
            <a:endParaRPr lang="en-US" dirty="0"/>
          </a:p>
          <a:p>
            <a:pPr lvl="0"/>
            <a:r>
              <a:rPr lang="en-US" dirty="0"/>
              <a:t>Our goal today is to help you learn how to take this information and make an informed decision.  </a:t>
            </a:r>
          </a:p>
          <a:p>
            <a:pPr lvl="0"/>
            <a:endParaRPr lang="en-US" dirty="0"/>
          </a:p>
          <a:p>
            <a:pPr lvl="0"/>
            <a:r>
              <a:rPr lang="en-US" dirty="0"/>
              <a:t>Informed decisions are something that you're going to be making all the time as an adult, so it's good to get started now.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a:t>
            </a:fld>
            <a:endParaRPr lang="cs-CZ"/>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562600" cy="2997200"/>
          </a:xfrm>
          <a:prstGeom prst="rect">
            <a:avLst/>
          </a:prstGeom>
        </p:spPr>
        <p:txBody>
          <a:bodyPr vert="horz" lIns="91440" tIns="45720" rIns="91440" bIns="45720" rtlCol="0"/>
          <a:lstStyle/>
          <a:p>
            <a:pPr lvl="0"/>
            <a:r>
              <a:rPr lang="en-US" dirty="0"/>
              <a:t>We've had you ask the question several times, 'is it worth it?"  so now let's see what is worth $360.  As teens, and not even a teen, me, myself would love to have all of the items on the page. Wouldn't you? Do you think you could buy all of these things with the money that you've spent on nicotine? </a:t>
            </a:r>
          </a:p>
          <a:p>
            <a:pPr lvl="0"/>
            <a:endParaRPr lang="en-US" dirty="0"/>
          </a:p>
          <a:p>
            <a:pPr lvl="0"/>
            <a:r>
              <a:rPr lang="en-US" dirty="0"/>
              <a:t>Everything on this page is something that you could buy yourself by saving the $360 that you would spend on nicotine a month.  One month of nicotine will buy at least one of these things.  Is it worth to waste your money on vaping when you could save it and get something else that's not damaging your lungs?</a:t>
            </a:r>
          </a:p>
          <a:p>
            <a:pPr lvl="0"/>
            <a:endParaRPr lang="en-US" dirty="0"/>
          </a:p>
          <a:p>
            <a:pPr lvl="0"/>
            <a:r>
              <a:rPr lang="en-US" dirty="0"/>
              <a:t>You have your Jordans, </a:t>
            </a:r>
            <a:r>
              <a:rPr lang="en-US" dirty="0" err="1"/>
              <a:t>Iphone</a:t>
            </a:r>
            <a:r>
              <a:rPr lang="en-US" dirty="0"/>
              <a:t> 13, </a:t>
            </a:r>
            <a:r>
              <a:rPr lang="en-US" dirty="0" err="1"/>
              <a:t>Airpods</a:t>
            </a:r>
            <a:r>
              <a:rPr lang="en-US" dirty="0"/>
              <a:t>, Apple Watch, and the Newest Xbox X and PlayStation 5, and there is so much more your money could buy.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20</a:t>
            </a:fld>
            <a:endParaRPr lang="cs-CZ"/>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Let's talk about How to Quit.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21</a:t>
            </a:fld>
            <a:endParaRPr lang="cs-CZ"/>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800600" cy="2997200"/>
          </a:xfrm>
          <a:prstGeom prst="rect">
            <a:avLst/>
          </a:prstGeom>
        </p:spPr>
        <p:txBody>
          <a:bodyPr vert="horz" lIns="91440" tIns="45720" rIns="91440" bIns="45720" rtlCol="0"/>
          <a:lstStyle/>
          <a:p>
            <a:pPr lvl="0"/>
            <a:r>
              <a:rPr lang="en-US" dirty="0"/>
              <a:t>Everyone knows someone who smokes cigarettes, e-cigarettes, and or vape. </a:t>
            </a:r>
          </a:p>
          <a:p>
            <a:pPr lvl="0"/>
            <a:endParaRPr lang="en-US" dirty="0"/>
          </a:p>
          <a:p>
            <a:pPr lvl="0"/>
            <a:r>
              <a:rPr lang="en-US" dirty="0"/>
              <a:t>You may also call Be Well which is a FREE tobacco quit line in Arkansas. Teens ages 13-18 are allowed to call for counseling services. (All your information is protected and private) Any teen over the age of 18 can call the Quitline to enroll in counseling services as well as to receive nicotine replacement therapy. </a:t>
            </a:r>
          </a:p>
          <a:p>
            <a:pPr lvl="0"/>
            <a:endParaRPr lang="en-US" dirty="0"/>
          </a:p>
          <a:p>
            <a:pPr lvl="0"/>
            <a:r>
              <a:rPr lang="en-US" dirty="0"/>
              <a:t>You can also enroll in texting services with the Truth Initiative by texting </a:t>
            </a:r>
            <a:r>
              <a:rPr lang="en-US" dirty="0" err="1"/>
              <a:t>ditchvape</a:t>
            </a:r>
            <a:r>
              <a:rPr lang="en-US" dirty="0"/>
              <a:t> to 88709.</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22</a:t>
            </a:fld>
            <a:endParaRPr lang="cs-CZ"/>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029200" cy="2566987"/>
          </a:xfrm>
          <a:prstGeom prst="rect">
            <a:avLst/>
          </a:prstGeom>
        </p:spPr>
        <p:txBody>
          <a:bodyPr vert="horz" lIns="91440" tIns="45720" rIns="91440" bIns="45720" rtlCol="0"/>
          <a:lstStyle/>
          <a:p>
            <a:pPr lvl="0"/>
            <a:r>
              <a:rPr lang="en-US" dirty="0"/>
              <a:t>We also have a program here in Arkansas called Project Prevent.</a:t>
            </a:r>
          </a:p>
          <a:p>
            <a:pPr lvl="0"/>
            <a:endParaRPr lang="en-US" dirty="0"/>
          </a:p>
          <a:p>
            <a:pPr lvl="0"/>
            <a:r>
              <a:rPr lang="en-US" dirty="0"/>
              <a:t>It is a Youth Collation Program is the statewide tobacco prevention collation in Arkansas. This is a great interactive program.</a:t>
            </a:r>
          </a:p>
          <a:p>
            <a:pPr lvl="0"/>
            <a:endParaRPr lang="en-US" dirty="0"/>
          </a:p>
          <a:p>
            <a:pPr lvl="0"/>
            <a:r>
              <a:rPr lang="en-US" dirty="0"/>
              <a:t>Their members and chapters across the state choose to live a tobacco and nicotine free life and encourage others to do the same. </a:t>
            </a:r>
          </a:p>
          <a:p>
            <a:pPr lvl="0"/>
            <a:endParaRPr lang="en-US" dirty="0"/>
          </a:p>
          <a:p>
            <a:pPr lvl="0"/>
            <a:r>
              <a:rPr lang="en-US" dirty="0"/>
              <a:t>Project Prevent believes that youth have the power to change social norms. They provide young people with knowledge and support to combat tobacco and nicotine through three pillars: Prevention, Education, and Leadership. </a:t>
            </a:r>
          </a:p>
          <a:p>
            <a:pPr lvl="0"/>
            <a:endParaRPr lang="en-US" dirty="0"/>
          </a:p>
          <a:p>
            <a:pPr lvl="0"/>
            <a:r>
              <a:rPr lang="en-US" dirty="0"/>
              <a:t>You can go to their website listed to get all the great details, upcoming events, and much more.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23</a:t>
            </a:fld>
            <a:endParaRPr lang="cs-CZ"/>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Any Questions?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24</a:t>
            </a:fld>
            <a:endParaRPr lang="cs-CZ"/>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572000" cy="2006600"/>
          </a:xfrm>
          <a:prstGeom prst="rect">
            <a:avLst/>
          </a:prstGeom>
        </p:spPr>
        <p:txBody>
          <a:bodyPr vert="horz" lIns="91440" tIns="45720" rIns="91440" bIns="45720" rtlCol="0"/>
          <a:lstStyle/>
          <a:p>
            <a:pPr lvl="0"/>
            <a:r>
              <a:rPr lang="en-US" dirty="0"/>
              <a:t>Here are just a few examples of different types of vapes. </a:t>
            </a:r>
          </a:p>
          <a:p>
            <a:pPr lvl="0"/>
            <a:endParaRPr lang="en-US" dirty="0"/>
          </a:p>
          <a:p>
            <a:pPr lvl="0"/>
            <a:r>
              <a:rPr lang="en-US" dirty="0"/>
              <a:t>I'm not going to spend a lot of time going over all the different kinds today, because most of you probably know more than I do about all the different brands.</a:t>
            </a:r>
          </a:p>
          <a:p>
            <a:pPr lvl="0"/>
            <a:endParaRPr lang="en-US" dirty="0"/>
          </a:p>
          <a:p>
            <a:pPr lvl="0"/>
            <a:r>
              <a:rPr lang="en-US" dirty="0"/>
              <a:t>Vapes or e-cigarettes basically come in 2 varieties which are disposable or refillable.  </a:t>
            </a:r>
          </a:p>
          <a:p>
            <a:pPr lvl="0"/>
            <a:endParaRPr lang="en-US" dirty="0"/>
          </a:p>
          <a:p>
            <a:pPr lvl="0"/>
            <a:r>
              <a:rPr lang="en-US" dirty="0"/>
              <a:t>The smaller disposable kind have become popular because it's easy for you to hide from your parents and teachers. </a:t>
            </a:r>
          </a:p>
          <a:p>
            <a:pPr lvl="0"/>
            <a:endParaRPr lang="en-US" dirty="0"/>
          </a:p>
          <a:p>
            <a:pPr lvl="0"/>
            <a:r>
              <a:rPr lang="en-US" dirty="0"/>
              <a:t>A lot of adults have no idea what these things look like, and they are made to be hidden. That's part of the reason JUUL took off so massively.  </a:t>
            </a:r>
          </a:p>
          <a:p>
            <a:pPr lvl="0"/>
            <a:endParaRPr lang="en-US" dirty="0"/>
          </a:p>
          <a:p>
            <a:pPr lvl="0"/>
            <a:r>
              <a:rPr lang="en-US" dirty="0"/>
              <a:t>In 2018, JUUL became </a:t>
            </a:r>
            <a:r>
              <a:rPr lang="en-US" dirty="0" err="1"/>
              <a:t>Sooo</a:t>
            </a:r>
            <a:r>
              <a:rPr lang="en-US" dirty="0"/>
              <a:t> Popular, that a lot of people call every kind of vape a JUUL, or they even call using a vape "</a:t>
            </a:r>
            <a:r>
              <a:rPr lang="en-US" dirty="0" err="1"/>
              <a:t>juuling</a:t>
            </a:r>
            <a:r>
              <a:rPr lang="en-US" dirty="0"/>
              <a:t>".   </a:t>
            </a:r>
          </a:p>
          <a:p>
            <a:pPr lvl="0"/>
            <a:endParaRPr lang="en-US" dirty="0"/>
          </a:p>
          <a:p>
            <a:pPr lvl="0"/>
            <a:r>
              <a:rPr lang="en-US" dirty="0"/>
              <a:t>But, regardless of the name, style, size, or ability to be refilled, none of them are safe.  You may have heard that it's better than smoking, but we're going to give you some information today that lets you make an informed decision on whether or not it's really any better.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3</a:t>
            </a:fld>
            <a:endParaRPr lang="cs-CZ"/>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724400" cy="2159000"/>
          </a:xfrm>
          <a:prstGeom prst="rect">
            <a:avLst/>
          </a:prstGeom>
        </p:spPr>
        <p:txBody>
          <a:bodyPr vert="horz" lIns="91440" tIns="45720" rIns="91440" bIns="45720" rtlCol="0"/>
          <a:lstStyle/>
          <a:p>
            <a:pPr lvl="0"/>
            <a:r>
              <a:rPr lang="en-US" dirty="0"/>
              <a:t>Next up, we're going to get into nicotine addiction, and how it changes your growing brain. </a:t>
            </a:r>
          </a:p>
          <a:p>
            <a:pPr lvl="0"/>
            <a:r>
              <a:rPr lang="en-US" dirty="0"/>
              <a:t>We're also going to tell you some of the harm that comes from this addiction and provide an opportunity to have you make an informed decision during this presentation.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4</a:t>
            </a:fld>
            <a:endParaRPr lang="cs-CZ"/>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265613" cy="2387600"/>
          </a:xfrm>
          <a:prstGeom prst="rect">
            <a:avLst/>
          </a:prstGeom>
        </p:spPr>
        <p:txBody>
          <a:bodyPr vert="horz" lIns="91440" tIns="45720" rIns="91440" bIns="45720" rtlCol="0"/>
          <a:lstStyle/>
          <a:p>
            <a:pPr lvl="0"/>
            <a:r>
              <a:rPr lang="en-US" dirty="0"/>
              <a:t>Nicotine is a poison that occurs naturally in the tobacco plant which gets turned into things like cigarettes, chewing tobacco, and vape juice.</a:t>
            </a:r>
          </a:p>
          <a:p>
            <a:pPr lvl="0"/>
            <a:endParaRPr lang="en-US" dirty="0"/>
          </a:p>
          <a:p>
            <a:pPr lvl="0"/>
            <a:r>
              <a:rPr lang="en-US" dirty="0"/>
              <a:t> Nicotine unlocks the reward center in your brain.  It makes you think you need nicotine the same way you need food and water.</a:t>
            </a:r>
          </a:p>
          <a:p>
            <a:pPr lvl="0"/>
            <a:endParaRPr lang="en-US" dirty="0"/>
          </a:p>
          <a:p>
            <a:pPr lvl="0"/>
            <a:r>
              <a:rPr lang="en-US" dirty="0"/>
              <a:t>Once your brain and body has developed an addiction to nicotine, you just want that next hit of nicotine. </a:t>
            </a:r>
          </a:p>
          <a:p>
            <a:pPr lvl="0"/>
            <a:endParaRPr lang="en-US" dirty="0"/>
          </a:p>
          <a:p>
            <a:pPr lvl="0"/>
            <a:r>
              <a:rPr lang="en-US" dirty="0"/>
              <a:t>If you're vaping, you're doing it FOR the nicotine, but you're exposing yourself to whatever else is in that pod or tank.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5</a:t>
            </a:fld>
            <a:endParaRPr 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3962400" cy="2813051"/>
          </a:xfrm>
          <a:prstGeom prst="rect">
            <a:avLst/>
          </a:prstGeom>
        </p:spPr>
        <p:txBody>
          <a:bodyPr vert="horz" lIns="91440" tIns="45720" rIns="91440" bIns="45720" rtlCol="0"/>
          <a:lstStyle/>
          <a:p>
            <a:pPr lvl="0"/>
            <a:r>
              <a:rPr lang="en-US" dirty="0"/>
              <a:t>We know that even a teaspoon of liquid nicotine can kill a child that is 25 pounds or less.  For kids over 25 pounds, even if it doesn't kill them, it can make them very sick and require being put in the hospital.</a:t>
            </a:r>
          </a:p>
          <a:p>
            <a:pPr lvl="0"/>
            <a:endParaRPr lang="en-US" dirty="0"/>
          </a:p>
          <a:p>
            <a:pPr lvl="0"/>
            <a:r>
              <a:rPr lang="en-US" dirty="0"/>
              <a:t>Before you use these products, you need to think if it's worth it to you.  </a:t>
            </a:r>
          </a:p>
          <a:p>
            <a:pPr lvl="0"/>
            <a:r>
              <a:rPr lang="en-US" dirty="0"/>
              <a:t>Is it worth it to make your baby sister or brother sick? </a:t>
            </a:r>
          </a:p>
          <a:p>
            <a:pPr lvl="0"/>
            <a:r>
              <a:rPr lang="en-US" dirty="0"/>
              <a:t>Is getting addicted to nicotine worth hurting someone else?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6</a:t>
            </a:fld>
            <a:endParaRPr 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4572000" cy="2692400"/>
          </a:xfrm>
          <a:prstGeom prst="rect">
            <a:avLst/>
          </a:prstGeom>
        </p:spPr>
        <p:txBody>
          <a:bodyPr vert="horz" lIns="91440" tIns="45720" rIns="91440" bIns="45720" rtlCol="0"/>
          <a:lstStyle/>
          <a:p>
            <a:pPr lvl="0"/>
            <a:r>
              <a:rPr lang="en-US" dirty="0"/>
              <a:t>One way that these companies are working to get you addicted and keep you addicted, is by putting more nicotine into vapes than they EVER have into cigarettes.</a:t>
            </a:r>
          </a:p>
          <a:p>
            <a:pPr lvl="0"/>
            <a:endParaRPr lang="en-US" dirty="0"/>
          </a:p>
          <a:p>
            <a:pPr lvl="0"/>
            <a:r>
              <a:rPr lang="en-US" dirty="0"/>
              <a:t>If you use one JUUL pod a day, your body has taken in the same amount of nicotine as if you smoked 2 packs of cigarettes. </a:t>
            </a:r>
          </a:p>
          <a:p>
            <a:pPr lvl="0"/>
            <a:endParaRPr lang="en-US" dirty="0"/>
          </a:p>
          <a:p>
            <a:pPr lvl="0"/>
            <a:r>
              <a:rPr lang="en-US" dirty="0"/>
              <a:t>Those numbers go up with different products.  As you can see on this slide, different products are competing to addict you with more nicotine in every hit.</a:t>
            </a:r>
          </a:p>
          <a:p>
            <a:pPr lvl="0"/>
            <a:endParaRPr lang="en-US" dirty="0"/>
          </a:p>
          <a:p>
            <a:pPr lvl="0"/>
            <a:r>
              <a:rPr lang="en-US" dirty="0"/>
              <a:t>(talk about slide just a little)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7</a:t>
            </a:fld>
            <a:endParaRPr lang="cs-CZ"/>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685800" y="3079750"/>
            <a:ext cx="5715000" cy="3592513"/>
          </a:xfrm>
          <a:prstGeom prst="rect">
            <a:avLst/>
          </a:prstGeom>
        </p:spPr>
        <p:txBody>
          <a:bodyPr vert="horz" lIns="91440" tIns="45720" rIns="91440" bIns="45720" rtlCol="0"/>
          <a:lstStyle/>
          <a:p>
            <a:pPr lvl="0"/>
            <a:r>
              <a:rPr lang="en-US" dirty="0"/>
              <a:t>With as much nicotine as these companies put into these products, it's no wonder people are so easily addicted.</a:t>
            </a:r>
          </a:p>
          <a:p>
            <a:pPr lvl="0"/>
            <a:endParaRPr lang="en-US" dirty="0"/>
          </a:p>
          <a:p>
            <a:pPr lvl="0"/>
            <a:r>
              <a:rPr lang="en-US" dirty="0"/>
              <a:t>Here you can see the cycle of nicotine addiction, it goes like this: You take a hit off the vape (yellow arrow). </a:t>
            </a:r>
          </a:p>
          <a:p>
            <a:pPr lvl="0"/>
            <a:endParaRPr lang="en-US" dirty="0"/>
          </a:p>
          <a:p>
            <a:pPr lvl="0"/>
            <a:r>
              <a:rPr lang="en-US" dirty="0"/>
              <a:t>Next it arrives in the Brain in the Frontal Lobe. We're in the dark blue area now. It alters your brain chemistry (that’s when the rush happens.) </a:t>
            </a:r>
          </a:p>
          <a:p>
            <a:pPr lvl="0"/>
            <a:endParaRPr lang="en-US" dirty="0"/>
          </a:p>
          <a:p>
            <a:pPr lvl="0"/>
            <a:r>
              <a:rPr lang="en-US" dirty="0"/>
              <a:t>It only takes 7 to 10 seconds for the nicotine to get to the brain where it hits the frontal lobe which is the reward center of the brain.  </a:t>
            </a:r>
          </a:p>
          <a:p>
            <a:pPr lvl="0"/>
            <a:endParaRPr lang="en-US" dirty="0"/>
          </a:p>
          <a:p>
            <a:pPr lvl="0"/>
            <a:r>
              <a:rPr lang="en-US" dirty="0"/>
              <a:t>The nicotine releases a rush of dopamine, allowing one to feel the resemblance of relief and pleasure.  </a:t>
            </a:r>
          </a:p>
          <a:p>
            <a:pPr lvl="0"/>
            <a:endParaRPr lang="en-US" dirty="0"/>
          </a:p>
          <a:p>
            <a:pPr lvl="0"/>
            <a:r>
              <a:rPr lang="en-US" dirty="0"/>
              <a:t>This delivers the e-juice (containing heavy metals, flavorings, propylene (pro-pi-lean), glycol, vegetable glycerin, and other unknown substances) and high concentrations of nicotine into the lungs where it then circulates throughout the body in the blood system.</a:t>
            </a:r>
          </a:p>
          <a:p>
            <a:pPr lvl="0"/>
            <a:endParaRPr lang="en-US" dirty="0"/>
          </a:p>
          <a:p>
            <a:pPr lvl="0"/>
            <a:r>
              <a:rPr lang="en-US" dirty="0"/>
              <a:t>The nicotine effects peak after around 2 hours inviting the onset of withdrawal symptoms. (You start feeling stressed, or anxious irritable and increased depression as the nicotine slowly leaves the blood.  </a:t>
            </a:r>
          </a:p>
          <a:p>
            <a:pPr lvl="0"/>
            <a:r>
              <a:rPr lang="en-US" dirty="0"/>
              <a:t>This is referred to as nicotine’s half-life and with frequent use can arrive sooner than the two hours. You see how the guy is freaking out in the light blue spot?</a:t>
            </a:r>
          </a:p>
          <a:p>
            <a:pPr lvl="0"/>
            <a:endParaRPr lang="en-US" dirty="0"/>
          </a:p>
          <a:p>
            <a:pPr lvl="0"/>
            <a:r>
              <a:rPr lang="en-US" dirty="0"/>
              <a:t>Withdrawal symptoms can cause discomfort and may even be painful. With the body wanting to return to feelings of relief and pleasure, addiction to the nicotine will influence one to return to their source of instant relief, even if it’s not good for them.  </a:t>
            </a:r>
          </a:p>
          <a:p>
            <a:pPr lvl="0"/>
            <a:r>
              <a:rPr lang="en-US" dirty="0"/>
              <a:t>This is referred to as the Voice of Addiction. Right there in the red. </a:t>
            </a:r>
          </a:p>
          <a:p>
            <a:pPr lvl="0"/>
            <a:endParaRPr lang="en-US" dirty="0"/>
          </a:p>
          <a:p>
            <a:pPr lvl="0"/>
            <a:r>
              <a:rPr lang="en-US" dirty="0"/>
              <a:t>Then the cycle starts over again.  The more you vape the higher the nicotine levels the sooner you may have to start the cycle over again and again.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8</a:t>
            </a:fld>
            <a:endParaRPr lang="cs-CZ"/>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13.09.2022</a:t>
            </a:fld>
            <a:endParaRPr lang="cs-CZ"/>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5029200" cy="2235200"/>
          </a:xfrm>
          <a:prstGeom prst="rect">
            <a:avLst/>
          </a:prstGeom>
        </p:spPr>
        <p:txBody>
          <a:bodyPr vert="horz" lIns="91440" tIns="45720" rIns="91440" bIns="45720" rtlCol="0"/>
          <a:lstStyle/>
          <a:p>
            <a:pPr lvl="0"/>
            <a:r>
              <a:rPr lang="en-US" dirty="0"/>
              <a:t>Did you see what she did in the video?</a:t>
            </a:r>
          </a:p>
          <a:p>
            <a:pPr lvl="0"/>
            <a:endParaRPr lang="en-US" dirty="0"/>
          </a:p>
          <a:p>
            <a:pPr lvl="0"/>
            <a:r>
              <a:rPr lang="en-US" dirty="0"/>
              <a:t>She literally stuck her hand inside of a public bathroom toilet because she dropped her vape. </a:t>
            </a:r>
          </a:p>
          <a:p>
            <a:pPr lvl="0"/>
            <a:endParaRPr lang="en-US" dirty="0"/>
          </a:p>
          <a:p>
            <a:pPr lvl="0"/>
            <a:r>
              <a:rPr lang="en-US" dirty="0"/>
              <a:t>Then, she shook the water off of it, and used it before going out of the bathroom.</a:t>
            </a:r>
          </a:p>
          <a:p>
            <a:pPr lvl="0"/>
            <a:endParaRPr lang="en-US" dirty="0"/>
          </a:p>
          <a:p>
            <a:pPr lvl="0"/>
            <a:r>
              <a:rPr lang="en-US" dirty="0"/>
              <a:t>If that isn't a sign that shows what the addiction of nicotine can do to you? I don't know what is. Because I know I would NEVER get anything out of the toilet and put it in my mouth.</a:t>
            </a:r>
          </a:p>
          <a:p>
            <a:pPr lvl="0"/>
            <a:endParaRPr lang="en-US" dirty="0"/>
          </a:p>
          <a:p>
            <a:pPr lvl="0"/>
            <a:r>
              <a:rPr lang="en-US" dirty="0"/>
              <a:t>Would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9</a:t>
            </a:fld>
            <a:endParaRPr lang="cs-CZ"/>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9/13/2022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9/13/2022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9/13/2022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9/13/2022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9/13/2022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9/13/2022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svg"/><Relationship Id="rId3" Type="http://schemas.openxmlformats.org/officeDocument/2006/relationships/image" Target="../media/image1.png"/><Relationship Id="rId7" Type="http://schemas.openxmlformats.org/officeDocument/2006/relationships/image" Target="../media/image5.svg"/><Relationship Id="rId12" Type="http://schemas.openxmlformats.org/officeDocument/2006/relationships/image" Target="../media/image10.png"/><Relationship Id="rId2" Type="http://schemas.openxmlformats.org/officeDocument/2006/relationships/notesSlide" Target="../notesSlides/notesSlide1.xml"/><Relationship Id="rId16" Type="http://schemas.openxmlformats.org/officeDocument/2006/relationships/image" Target="../media/image14.jpeg"/><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9.svg"/><Relationship Id="rId5" Type="http://schemas.openxmlformats.org/officeDocument/2006/relationships/image" Target="../media/image3.svg"/><Relationship Id="rId15" Type="http://schemas.openxmlformats.org/officeDocument/2006/relationships/image" Target="../media/image13.sv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74.jpe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73.jpe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72.jpeg"/><Relationship Id="rId5" Type="http://schemas.openxmlformats.org/officeDocument/2006/relationships/image" Target="../media/image32.png"/><Relationship Id="rId10" Type="http://schemas.openxmlformats.org/officeDocument/2006/relationships/image" Target="../media/image71.jpeg"/><Relationship Id="rId4" Type="http://schemas.openxmlformats.org/officeDocument/2006/relationships/image" Target="../media/image49.png"/><Relationship Id="rId9" Type="http://schemas.openxmlformats.org/officeDocument/2006/relationships/image" Target="../media/image70.jpeg"/></Relationships>
</file>

<file path=ppt/slides/_rels/slide11.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1.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76.png"/><Relationship Id="rId5" Type="http://schemas.openxmlformats.org/officeDocument/2006/relationships/image" Target="../media/image32.png"/><Relationship Id="rId10" Type="http://schemas.openxmlformats.org/officeDocument/2006/relationships/image" Target="../media/image37.svg"/><Relationship Id="rId4" Type="http://schemas.openxmlformats.org/officeDocument/2006/relationships/image" Target="../media/image75.png"/><Relationship Id="rId9" Type="http://schemas.openxmlformats.org/officeDocument/2006/relationships/image" Target="../media/image36.png"/></Relationships>
</file>

<file path=ppt/slides/_rels/slide1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sv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78.svg"/><Relationship Id="rId5" Type="http://schemas.openxmlformats.org/officeDocument/2006/relationships/image" Target="../media/image33.svg"/><Relationship Id="rId10" Type="http://schemas.openxmlformats.org/officeDocument/2006/relationships/image" Target="../media/image77.png"/><Relationship Id="rId4" Type="http://schemas.openxmlformats.org/officeDocument/2006/relationships/image" Target="../media/image32.png"/><Relationship Id="rId9" Type="http://schemas.openxmlformats.org/officeDocument/2006/relationships/image" Target="../media/image37.svg"/></Relationships>
</file>

<file path=ppt/slides/_rels/slide13.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svg"/><Relationship Id="rId3" Type="http://schemas.openxmlformats.org/officeDocument/2006/relationships/image" Target="../media/image15.png"/><Relationship Id="rId7" Type="http://schemas.openxmlformats.org/officeDocument/2006/relationships/image" Target="../media/image81.png"/><Relationship Id="rId12" Type="http://schemas.openxmlformats.org/officeDocument/2006/relationships/image" Target="../media/image8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85.png"/><Relationship Id="rId5" Type="http://schemas.openxmlformats.org/officeDocument/2006/relationships/image" Target="../media/image6.png"/><Relationship Id="rId10" Type="http://schemas.openxmlformats.org/officeDocument/2006/relationships/image" Target="../media/image84.png"/><Relationship Id="rId4" Type="http://schemas.openxmlformats.org/officeDocument/2006/relationships/image" Target="../media/image79.png"/><Relationship Id="rId9" Type="http://schemas.openxmlformats.org/officeDocument/2006/relationships/image" Target="../media/image83.png"/></Relationships>
</file>

<file path=ppt/slides/_rels/slide14.xml.rels><?xml version="1.0" encoding="UTF-8" standalone="yes"?>
<Relationships xmlns="http://schemas.openxmlformats.org/package/2006/relationships"><Relationship Id="rId8" Type="http://schemas.openxmlformats.org/officeDocument/2006/relationships/image" Target="../media/image89.png"/><Relationship Id="rId3" Type="http://schemas.openxmlformats.org/officeDocument/2006/relationships/image" Target="../media/image15.png"/><Relationship Id="rId7" Type="http://schemas.openxmlformats.org/officeDocument/2006/relationships/image" Target="../media/image8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80.png"/><Relationship Id="rId5" Type="http://schemas.openxmlformats.org/officeDocument/2006/relationships/image" Target="../media/image6.png"/><Relationship Id="rId10" Type="http://schemas.openxmlformats.org/officeDocument/2006/relationships/image" Target="../media/image87.svg"/><Relationship Id="rId4" Type="http://schemas.openxmlformats.org/officeDocument/2006/relationships/image" Target="../media/image79.png"/><Relationship Id="rId9" Type="http://schemas.openxmlformats.org/officeDocument/2006/relationships/image" Target="../media/image86.png"/></Relationships>
</file>

<file path=ppt/slides/_rels/slide15.xml.rels><?xml version="1.0" encoding="UTF-8" standalone="yes"?>
<Relationships xmlns="http://schemas.openxmlformats.org/package/2006/relationships"><Relationship Id="rId8" Type="http://schemas.openxmlformats.org/officeDocument/2006/relationships/image" Target="../media/image90.png"/><Relationship Id="rId13" Type="http://schemas.openxmlformats.org/officeDocument/2006/relationships/image" Target="../media/image95.png"/><Relationship Id="rId3" Type="http://schemas.openxmlformats.org/officeDocument/2006/relationships/image" Target="../media/image15.png"/><Relationship Id="rId7" Type="http://schemas.openxmlformats.org/officeDocument/2006/relationships/image" Target="../media/image6.png"/><Relationship Id="rId12" Type="http://schemas.openxmlformats.org/officeDocument/2006/relationships/image" Target="../media/image94.png"/><Relationship Id="rId2" Type="http://schemas.openxmlformats.org/officeDocument/2006/relationships/notesSlide" Target="../notesSlides/notesSlide15.xml"/><Relationship Id="rId16" Type="http://schemas.openxmlformats.org/officeDocument/2006/relationships/image" Target="../media/image98.svg"/><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93.png"/><Relationship Id="rId5" Type="http://schemas.openxmlformats.org/officeDocument/2006/relationships/image" Target="../media/image17.png"/><Relationship Id="rId15" Type="http://schemas.openxmlformats.org/officeDocument/2006/relationships/image" Target="../media/image97.png"/><Relationship Id="rId10" Type="http://schemas.openxmlformats.org/officeDocument/2006/relationships/image" Target="../media/image92.png"/><Relationship Id="rId4" Type="http://schemas.openxmlformats.org/officeDocument/2006/relationships/image" Target="../media/image16.png"/><Relationship Id="rId9" Type="http://schemas.openxmlformats.org/officeDocument/2006/relationships/image" Target="../media/image91.png"/><Relationship Id="rId14" Type="http://schemas.openxmlformats.org/officeDocument/2006/relationships/image" Target="../media/image96.png"/></Relationships>
</file>

<file path=ppt/slides/_rels/slide16.xml.rels><?xml version="1.0" encoding="UTF-8" standalone="yes"?>
<Relationships xmlns="http://schemas.openxmlformats.org/package/2006/relationships"><Relationship Id="rId8" Type="http://schemas.openxmlformats.org/officeDocument/2006/relationships/image" Target="../media/image102.png"/><Relationship Id="rId13" Type="http://schemas.openxmlformats.org/officeDocument/2006/relationships/image" Target="../media/image107.jpeg"/><Relationship Id="rId3" Type="http://schemas.openxmlformats.org/officeDocument/2006/relationships/image" Target="../media/image6.png"/><Relationship Id="rId7" Type="http://schemas.openxmlformats.org/officeDocument/2006/relationships/image" Target="../media/image101.jpeg"/><Relationship Id="rId12" Type="http://schemas.openxmlformats.org/officeDocument/2006/relationships/image" Target="../media/image106.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00.png"/><Relationship Id="rId11" Type="http://schemas.openxmlformats.org/officeDocument/2006/relationships/image" Target="../media/image105.svg"/><Relationship Id="rId5" Type="http://schemas.openxmlformats.org/officeDocument/2006/relationships/image" Target="../media/image99.jpeg"/><Relationship Id="rId10" Type="http://schemas.openxmlformats.org/officeDocument/2006/relationships/image" Target="../media/image104.png"/><Relationship Id="rId4" Type="http://schemas.openxmlformats.org/officeDocument/2006/relationships/image" Target="../media/image16.png"/><Relationship Id="rId9" Type="http://schemas.openxmlformats.org/officeDocument/2006/relationships/image" Target="../media/image103.jpeg"/></Relationships>
</file>

<file path=ppt/slides/_rels/slide17.xml.rels><?xml version="1.0" encoding="UTF-8" standalone="yes"?>
<Relationships xmlns="http://schemas.openxmlformats.org/package/2006/relationships"><Relationship Id="rId8" Type="http://schemas.openxmlformats.org/officeDocument/2006/relationships/image" Target="../media/image109.svg"/><Relationship Id="rId13" Type="http://schemas.openxmlformats.org/officeDocument/2006/relationships/image" Target="../media/image6.png"/><Relationship Id="rId3" Type="http://schemas.openxmlformats.org/officeDocument/2006/relationships/image" Target="../media/image15.png"/><Relationship Id="rId7" Type="http://schemas.openxmlformats.org/officeDocument/2006/relationships/image" Target="../media/image108.png"/><Relationship Id="rId12" Type="http://schemas.openxmlformats.org/officeDocument/2006/relationships/image" Target="../media/image111.sv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110.png"/><Relationship Id="rId5" Type="http://schemas.openxmlformats.org/officeDocument/2006/relationships/image" Target="../media/image19.png"/><Relationship Id="rId10" Type="http://schemas.openxmlformats.org/officeDocument/2006/relationships/image" Target="../media/image18.svg"/><Relationship Id="rId4" Type="http://schemas.openxmlformats.org/officeDocument/2006/relationships/image" Target="../media/image16.png"/><Relationship Id="rId9" Type="http://schemas.openxmlformats.org/officeDocument/2006/relationships/image" Target="../media/image17.png"/></Relationships>
</file>

<file path=ppt/slides/_rels/slide1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sv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34.png"/><Relationship Id="rId11" Type="http://schemas.openxmlformats.org/officeDocument/2006/relationships/image" Target="../media/image113.svg"/><Relationship Id="rId5" Type="http://schemas.openxmlformats.org/officeDocument/2006/relationships/image" Target="../media/image33.svg"/><Relationship Id="rId10" Type="http://schemas.openxmlformats.org/officeDocument/2006/relationships/image" Target="../media/image112.png"/><Relationship Id="rId4" Type="http://schemas.openxmlformats.org/officeDocument/2006/relationships/image" Target="../media/image32.png"/><Relationship Id="rId9" Type="http://schemas.openxmlformats.org/officeDocument/2006/relationships/image" Target="../media/image37.svg"/></Relationships>
</file>

<file path=ppt/slides/_rels/slide19.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116.sv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115.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114.png"/><Relationship Id="rId5" Type="http://schemas.openxmlformats.org/officeDocument/2006/relationships/image" Target="../media/image32.png"/><Relationship Id="rId10" Type="http://schemas.openxmlformats.org/officeDocument/2006/relationships/image" Target="../media/image51.svg"/><Relationship Id="rId4" Type="http://schemas.openxmlformats.org/officeDocument/2006/relationships/image" Target="../media/image49.png"/><Relationship Id="rId9" Type="http://schemas.openxmlformats.org/officeDocument/2006/relationships/image" Target="../media/image50.png"/></Relationships>
</file>

<file path=ppt/slides/_rels/slide2.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8.svg"/><Relationship Id="rId11" Type="http://schemas.openxmlformats.org/officeDocument/2006/relationships/image" Target="../media/image6.pn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image" Target="../media/image16.png"/><Relationship Id="rId9" Type="http://schemas.openxmlformats.org/officeDocument/2006/relationships/image" Target="../media/image21.png"/></Relationships>
</file>

<file path=ppt/slides/_rels/slide20.xml.rels><?xml version="1.0" encoding="UTF-8" standalone="yes"?>
<Relationships xmlns="http://schemas.openxmlformats.org/package/2006/relationships"><Relationship Id="rId8" Type="http://schemas.openxmlformats.org/officeDocument/2006/relationships/image" Target="../media/image121.svg"/><Relationship Id="rId13" Type="http://schemas.openxmlformats.org/officeDocument/2006/relationships/image" Target="../media/image126.png"/><Relationship Id="rId3" Type="http://schemas.openxmlformats.org/officeDocument/2006/relationships/image" Target="../media/image16.png"/><Relationship Id="rId7" Type="http://schemas.openxmlformats.org/officeDocument/2006/relationships/image" Target="../media/image120.png"/><Relationship Id="rId12" Type="http://schemas.openxmlformats.org/officeDocument/2006/relationships/image" Target="../media/image125.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19.png"/><Relationship Id="rId11" Type="http://schemas.openxmlformats.org/officeDocument/2006/relationships/image" Target="../media/image124.png"/><Relationship Id="rId5" Type="http://schemas.openxmlformats.org/officeDocument/2006/relationships/image" Target="../media/image118.png"/><Relationship Id="rId10" Type="http://schemas.openxmlformats.org/officeDocument/2006/relationships/image" Target="../media/image123.png"/><Relationship Id="rId4" Type="http://schemas.openxmlformats.org/officeDocument/2006/relationships/image" Target="../media/image117.png"/><Relationship Id="rId9" Type="http://schemas.openxmlformats.org/officeDocument/2006/relationships/image" Target="../media/image122.png"/></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37.svg"/></Relationships>
</file>

<file path=ppt/slides/_rels/slide22.xml.rels><?xml version="1.0" encoding="UTF-8" standalone="yes"?>
<Relationships xmlns="http://schemas.openxmlformats.org/package/2006/relationships"><Relationship Id="rId8" Type="http://schemas.openxmlformats.org/officeDocument/2006/relationships/image" Target="../media/image110.png"/><Relationship Id="rId3" Type="http://schemas.openxmlformats.org/officeDocument/2006/relationships/image" Target="../media/image32.png"/><Relationship Id="rId7" Type="http://schemas.openxmlformats.org/officeDocument/2006/relationships/image" Target="../media/image127.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33.svg"/><Relationship Id="rId9" Type="http://schemas.openxmlformats.org/officeDocument/2006/relationships/image" Target="../media/image111.svg"/></Relationships>
</file>

<file path=ppt/slides/_rels/slide23.xml.rels><?xml version="1.0" encoding="UTF-8" standalone="yes"?>
<Relationships xmlns="http://schemas.openxmlformats.org/package/2006/relationships"><Relationship Id="rId8" Type="http://schemas.openxmlformats.org/officeDocument/2006/relationships/image" Target="../media/image133.png"/><Relationship Id="rId3" Type="http://schemas.openxmlformats.org/officeDocument/2006/relationships/image" Target="../media/image128.png"/><Relationship Id="rId7" Type="http://schemas.openxmlformats.org/officeDocument/2006/relationships/image" Target="../media/image132.sv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131.png"/><Relationship Id="rId5" Type="http://schemas.openxmlformats.org/officeDocument/2006/relationships/image" Target="../media/image130.svg"/><Relationship Id="rId4" Type="http://schemas.openxmlformats.org/officeDocument/2006/relationships/image" Target="../media/image129.png"/><Relationship Id="rId9" Type="http://schemas.openxmlformats.org/officeDocument/2006/relationships/image" Target="../media/image134.svg"/></Relationships>
</file>

<file path=ppt/slides/_rels/slide24.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4.png"/><Relationship Id="rId18" Type="http://schemas.openxmlformats.org/officeDocument/2006/relationships/image" Target="../media/image29.svg"/><Relationship Id="rId3" Type="http://schemas.openxmlformats.org/officeDocument/2006/relationships/image" Target="../media/image15.png"/><Relationship Id="rId7" Type="http://schemas.openxmlformats.org/officeDocument/2006/relationships/image" Target="../media/image16.png"/><Relationship Id="rId12" Type="http://schemas.openxmlformats.org/officeDocument/2006/relationships/image" Target="../media/image22.svg"/><Relationship Id="rId17" Type="http://schemas.openxmlformats.org/officeDocument/2006/relationships/image" Target="../media/image28.png"/><Relationship Id="rId2" Type="http://schemas.openxmlformats.org/officeDocument/2006/relationships/notesSlide" Target="../notesSlides/notesSlide3.xml"/><Relationship Id="rId16" Type="http://schemas.openxmlformats.org/officeDocument/2006/relationships/image" Target="../media/image27.svg"/><Relationship Id="rId20" Type="http://schemas.openxmlformats.org/officeDocument/2006/relationships/image" Target="../media/image31.svg"/><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21.png"/><Relationship Id="rId5" Type="http://schemas.openxmlformats.org/officeDocument/2006/relationships/image" Target="../media/image19.png"/><Relationship Id="rId15" Type="http://schemas.openxmlformats.org/officeDocument/2006/relationships/image" Target="../media/image26.png"/><Relationship Id="rId10" Type="http://schemas.openxmlformats.org/officeDocument/2006/relationships/image" Target="../media/image6.png"/><Relationship Id="rId19" Type="http://schemas.openxmlformats.org/officeDocument/2006/relationships/image" Target="../media/image30.png"/><Relationship Id="rId4" Type="http://schemas.openxmlformats.org/officeDocument/2006/relationships/image" Target="../media/image23.png"/><Relationship Id="rId9" Type="http://schemas.openxmlformats.org/officeDocument/2006/relationships/image" Target="../media/image18.svg"/><Relationship Id="rId14" Type="http://schemas.openxmlformats.org/officeDocument/2006/relationships/image" Target="../media/image25.svg"/></Relationships>
</file>

<file path=ppt/slides/_rels/slide4.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sv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svg"/><Relationship Id="rId4" Type="http://schemas.openxmlformats.org/officeDocument/2006/relationships/image" Target="../media/image32.png"/><Relationship Id="rId9" Type="http://schemas.openxmlformats.org/officeDocument/2006/relationships/image" Target="../media/image37.svg"/></Relationships>
</file>

<file path=ppt/slides/_rels/slide5.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png"/><Relationship Id="rId3" Type="http://schemas.openxmlformats.org/officeDocument/2006/relationships/image" Target="../media/image1.png"/><Relationship Id="rId7" Type="http://schemas.openxmlformats.org/officeDocument/2006/relationships/image" Target="../media/image41.svg"/><Relationship Id="rId12" Type="http://schemas.openxmlformats.org/officeDocument/2006/relationships/image" Target="../media/image46.sv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11" Type="http://schemas.openxmlformats.org/officeDocument/2006/relationships/image" Target="../media/image45.png"/><Relationship Id="rId5" Type="http://schemas.openxmlformats.org/officeDocument/2006/relationships/image" Target="../media/image39.svg"/><Relationship Id="rId10" Type="http://schemas.openxmlformats.org/officeDocument/2006/relationships/image" Target="../media/image44.svg"/><Relationship Id="rId4" Type="http://schemas.openxmlformats.org/officeDocument/2006/relationships/image" Target="../media/image38.png"/><Relationship Id="rId9" Type="http://schemas.openxmlformats.org/officeDocument/2006/relationships/image" Target="../media/image43.png"/><Relationship Id="rId14" Type="http://schemas.openxmlformats.org/officeDocument/2006/relationships/image" Target="../media/image48.svg"/></Relationships>
</file>

<file path=ppt/slides/_rels/slide6.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54.jpe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53.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52.jpeg"/><Relationship Id="rId5" Type="http://schemas.openxmlformats.org/officeDocument/2006/relationships/image" Target="../media/image32.png"/><Relationship Id="rId10" Type="http://schemas.openxmlformats.org/officeDocument/2006/relationships/image" Target="../media/image51.svg"/><Relationship Id="rId4" Type="http://schemas.openxmlformats.org/officeDocument/2006/relationships/image" Target="../media/image49.png"/><Relationship Id="rId9" Type="http://schemas.openxmlformats.org/officeDocument/2006/relationships/image" Target="../media/image50.png"/></Relationships>
</file>

<file path=ppt/slides/_rels/slide7.xml.rels><?xml version="1.0" encoding="UTF-8" standalone="yes"?>
<Relationships xmlns="http://schemas.openxmlformats.org/package/2006/relationships"><Relationship Id="rId8" Type="http://schemas.openxmlformats.org/officeDocument/2006/relationships/image" Target="../media/image56.svg"/><Relationship Id="rId13" Type="http://schemas.openxmlformats.org/officeDocument/2006/relationships/image" Target="../media/image58.svg"/><Relationship Id="rId3" Type="http://schemas.openxmlformats.org/officeDocument/2006/relationships/image" Target="../media/image15.png"/><Relationship Id="rId7" Type="http://schemas.openxmlformats.org/officeDocument/2006/relationships/image" Target="../media/image55.png"/><Relationship Id="rId12"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0.svg"/><Relationship Id="rId11" Type="http://schemas.openxmlformats.org/officeDocument/2006/relationships/image" Target="../media/image6.png"/><Relationship Id="rId5" Type="http://schemas.openxmlformats.org/officeDocument/2006/relationships/image" Target="../media/image19.png"/><Relationship Id="rId10" Type="http://schemas.openxmlformats.org/officeDocument/2006/relationships/image" Target="../media/image18.svg"/><Relationship Id="rId4" Type="http://schemas.openxmlformats.org/officeDocument/2006/relationships/image" Target="../media/image16.png"/><Relationship Id="rId9" Type="http://schemas.openxmlformats.org/officeDocument/2006/relationships/image" Target="../media/image17.png"/><Relationship Id="rId14" Type="http://schemas.openxmlformats.org/officeDocument/2006/relationships/image" Target="../media/image59.png"/></Relationships>
</file>

<file path=ppt/slides/_rels/slide8.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image" Target="../media/image24.png"/><Relationship Id="rId18" Type="http://schemas.openxmlformats.org/officeDocument/2006/relationships/image" Target="../media/image67.png"/><Relationship Id="rId3" Type="http://schemas.openxmlformats.org/officeDocument/2006/relationships/image" Target="../media/image1.png"/><Relationship Id="rId7" Type="http://schemas.openxmlformats.org/officeDocument/2006/relationships/image" Target="../media/image17.png"/><Relationship Id="rId12" Type="http://schemas.openxmlformats.org/officeDocument/2006/relationships/image" Target="../media/image63.svg"/><Relationship Id="rId17" Type="http://schemas.openxmlformats.org/officeDocument/2006/relationships/image" Target="../media/image66.svg"/><Relationship Id="rId2" Type="http://schemas.openxmlformats.org/officeDocument/2006/relationships/notesSlide" Target="../notesSlides/notesSlide8.xml"/><Relationship Id="rId16"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33.svg"/><Relationship Id="rId11" Type="http://schemas.openxmlformats.org/officeDocument/2006/relationships/image" Target="../media/image62.png"/><Relationship Id="rId5" Type="http://schemas.openxmlformats.org/officeDocument/2006/relationships/image" Target="../media/image32.png"/><Relationship Id="rId15" Type="http://schemas.openxmlformats.org/officeDocument/2006/relationships/image" Target="../media/image64.png"/><Relationship Id="rId10" Type="http://schemas.openxmlformats.org/officeDocument/2006/relationships/image" Target="../media/image61.svg"/><Relationship Id="rId19" Type="http://schemas.openxmlformats.org/officeDocument/2006/relationships/image" Target="../media/image68.svg"/><Relationship Id="rId4" Type="http://schemas.openxmlformats.org/officeDocument/2006/relationships/image" Target="../media/image49.png"/><Relationship Id="rId9" Type="http://schemas.openxmlformats.org/officeDocument/2006/relationships/image" Target="../media/image60.png"/><Relationship Id="rId14" Type="http://schemas.openxmlformats.org/officeDocument/2006/relationships/image" Target="../media/image25.sv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69.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7357" t="22815" r="-15923" b="24330"/>
          <a:stretch>
            <a:fillRect/>
          </a:stretch>
        </p:blipFill>
        <p:spPr>
          <a:xfrm>
            <a:off x="0" y="0"/>
            <a:ext cx="18288000" cy="10287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852646">
            <a:off x="14622282" y="4413113"/>
            <a:ext cx="6607537" cy="6559482"/>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434766">
            <a:off x="11341086" y="5441372"/>
            <a:ext cx="2941160" cy="2401056"/>
          </a:xfrm>
          <a:prstGeom prst="rect">
            <a:avLst/>
          </a:prstGeom>
        </p:spPr>
      </p:pic>
      <p:pic>
        <p:nvPicPr>
          <p:cNvPr id="5" name="Picture 5"/>
          <p:cNvPicPr>
            <a:picLocks noChangeAspect="1"/>
          </p:cNvPicPr>
          <p:nvPr/>
        </p:nvPicPr>
        <p:blipFill>
          <a:blip r:embed="rId8"/>
          <a:srcRect/>
          <a:stretch>
            <a:fillRect/>
          </a:stretch>
        </p:blipFill>
        <p:spPr>
          <a:xfrm>
            <a:off x="-869698" y="-443805"/>
            <a:ext cx="3782294" cy="1701105"/>
          </a:xfrm>
          <a:prstGeom prst="rect">
            <a:avLst/>
          </a:prstGeom>
        </p:spPr>
      </p:pic>
      <p:pic>
        <p:nvPicPr>
          <p:cNvPr id="6" name="Picture 6"/>
          <p:cNvPicPr>
            <a:picLocks noChangeAspect="1"/>
          </p:cNvPicPr>
          <p:nvPr/>
        </p:nvPicPr>
        <p:blipFill>
          <a:blip r:embed="rId9"/>
          <a:srcRect/>
          <a:stretch>
            <a:fillRect/>
          </a:stretch>
        </p:blipFill>
        <p:spPr>
          <a:xfrm rot="-4380212">
            <a:off x="12597527" y="8790944"/>
            <a:ext cx="3067274" cy="1041595"/>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652332">
            <a:off x="16022073" y="5799571"/>
            <a:ext cx="2474454" cy="1745615"/>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59957">
            <a:off x="9701377" y="1237411"/>
            <a:ext cx="2323365" cy="1453159"/>
          </a:xfrm>
          <a:prstGeom prst="rect">
            <a:avLst/>
          </a:prstGeom>
        </p:spPr>
      </p:pic>
      <p:pic>
        <p:nvPicPr>
          <p:cNvPr id="9" name="Picture 9"/>
          <p:cNvPicPr>
            <a:picLocks noChangeAspect="1"/>
          </p:cNvPicPr>
          <p:nvPr/>
        </p:nvPicPr>
        <p:blipFill>
          <a:blip r:embed="rId14">
            <a:extLst>
              <a:ext uri="{28A0092B-C50C-407E-A947-70E740481C1C}">
                <a14:useLocalDpi xmlns:a14="http://schemas.microsoft.com/office/drawing/2010/main" val="0"/>
              </a:ext>
              <a:ext uri="{96DAC541-7B7A-43D3-8B79-37D633B846F1}">
                <asvg:svgBlip xmlns:asvg="http://schemas.microsoft.com/office/drawing/2016/SVG/main" r:embed="rId15"/>
              </a:ext>
            </a:extLst>
          </a:blip>
          <a:srcRect/>
          <a:stretch>
            <a:fillRect/>
          </a:stretch>
        </p:blipFill>
        <p:spPr>
          <a:xfrm rot="-61188">
            <a:off x="3242873" y="1988599"/>
            <a:ext cx="2770633" cy="604502"/>
          </a:xfrm>
          <a:prstGeom prst="rect">
            <a:avLst/>
          </a:prstGeom>
        </p:spPr>
      </p:pic>
      <p:grpSp>
        <p:nvGrpSpPr>
          <p:cNvPr id="10" name="Group 10"/>
          <p:cNvGrpSpPr>
            <a:grpSpLocks noChangeAspect="1"/>
          </p:cNvGrpSpPr>
          <p:nvPr/>
        </p:nvGrpSpPr>
        <p:grpSpPr>
          <a:xfrm rot="902935">
            <a:off x="12517030" y="793450"/>
            <a:ext cx="10037808" cy="3841444"/>
            <a:chOff x="0" y="0"/>
            <a:chExt cx="4227830" cy="1617980"/>
          </a:xfrm>
        </p:grpSpPr>
        <p:sp>
          <p:nvSpPr>
            <p:cNvPr id="11" name="Freeform 11"/>
            <p:cNvSpPr/>
            <p:nvPr/>
          </p:nvSpPr>
          <p:spPr>
            <a:xfrm>
              <a:off x="-7620" y="0"/>
              <a:ext cx="4239261" cy="1624330"/>
            </a:xfrm>
            <a:custGeom>
              <a:avLst/>
              <a:gdLst/>
              <a:ahLst/>
              <a:cxnLst/>
              <a:rect l="l" t="t" r="r" b="b"/>
              <a:pathLst>
                <a:path w="4239261" h="1624330">
                  <a:moveTo>
                    <a:pt x="480060" y="1508760"/>
                  </a:moveTo>
                  <a:lnTo>
                    <a:pt x="480060" y="1515110"/>
                  </a:lnTo>
                  <a:lnTo>
                    <a:pt x="480060" y="1508760"/>
                  </a:lnTo>
                  <a:close/>
                  <a:moveTo>
                    <a:pt x="480060" y="1516380"/>
                  </a:moveTo>
                  <a:lnTo>
                    <a:pt x="480060" y="1515110"/>
                  </a:lnTo>
                  <a:lnTo>
                    <a:pt x="480060" y="1516380"/>
                  </a:lnTo>
                  <a:close/>
                  <a:moveTo>
                    <a:pt x="487680" y="1517650"/>
                  </a:moveTo>
                  <a:cubicBezTo>
                    <a:pt x="485140" y="1518920"/>
                    <a:pt x="483870" y="1520190"/>
                    <a:pt x="482600" y="1520190"/>
                  </a:cubicBezTo>
                  <a:cubicBezTo>
                    <a:pt x="483870" y="1520190"/>
                    <a:pt x="485140" y="1518920"/>
                    <a:pt x="487680" y="1517650"/>
                  </a:cubicBezTo>
                  <a:close/>
                  <a:moveTo>
                    <a:pt x="478790" y="1521460"/>
                  </a:moveTo>
                  <a:lnTo>
                    <a:pt x="478790" y="1522730"/>
                  </a:lnTo>
                  <a:cubicBezTo>
                    <a:pt x="478790" y="1524000"/>
                    <a:pt x="478790" y="1524000"/>
                    <a:pt x="477520" y="1525270"/>
                  </a:cubicBezTo>
                  <a:lnTo>
                    <a:pt x="478790" y="1524000"/>
                  </a:lnTo>
                  <a:cubicBezTo>
                    <a:pt x="477520" y="1525270"/>
                    <a:pt x="478790" y="1525270"/>
                    <a:pt x="478790" y="1521460"/>
                  </a:cubicBezTo>
                  <a:close/>
                  <a:moveTo>
                    <a:pt x="4235450" y="601980"/>
                  </a:moveTo>
                  <a:cubicBezTo>
                    <a:pt x="4234180" y="612140"/>
                    <a:pt x="4231640" y="621030"/>
                    <a:pt x="4229100" y="629920"/>
                  </a:cubicBezTo>
                  <a:lnTo>
                    <a:pt x="4221480" y="656590"/>
                  </a:lnTo>
                  <a:lnTo>
                    <a:pt x="4213860" y="683260"/>
                  </a:lnTo>
                  <a:cubicBezTo>
                    <a:pt x="4211320" y="692150"/>
                    <a:pt x="4208780" y="699770"/>
                    <a:pt x="4206240" y="708660"/>
                  </a:cubicBezTo>
                  <a:cubicBezTo>
                    <a:pt x="4201160" y="725170"/>
                    <a:pt x="4194810" y="741680"/>
                    <a:pt x="4188460" y="758190"/>
                  </a:cubicBezTo>
                  <a:cubicBezTo>
                    <a:pt x="4182110" y="773430"/>
                    <a:pt x="4175760" y="788670"/>
                    <a:pt x="4168140" y="803910"/>
                  </a:cubicBezTo>
                  <a:cubicBezTo>
                    <a:pt x="4161790" y="819150"/>
                    <a:pt x="4154170" y="833120"/>
                    <a:pt x="4146550" y="848360"/>
                  </a:cubicBezTo>
                  <a:cubicBezTo>
                    <a:pt x="4138929" y="862330"/>
                    <a:pt x="4131309" y="877570"/>
                    <a:pt x="4123690" y="890270"/>
                  </a:cubicBezTo>
                  <a:cubicBezTo>
                    <a:pt x="4108450" y="916940"/>
                    <a:pt x="4091940" y="943610"/>
                    <a:pt x="4074160" y="967740"/>
                  </a:cubicBezTo>
                  <a:cubicBezTo>
                    <a:pt x="4039870" y="1017270"/>
                    <a:pt x="4003040" y="1062990"/>
                    <a:pt x="3962400" y="1104900"/>
                  </a:cubicBezTo>
                  <a:cubicBezTo>
                    <a:pt x="3952240" y="1115060"/>
                    <a:pt x="3942080" y="1125220"/>
                    <a:pt x="3931920" y="1136650"/>
                  </a:cubicBezTo>
                  <a:lnTo>
                    <a:pt x="3900170" y="1167130"/>
                  </a:lnTo>
                  <a:cubicBezTo>
                    <a:pt x="3895090" y="1172210"/>
                    <a:pt x="3888740" y="1177290"/>
                    <a:pt x="3884930" y="1181100"/>
                  </a:cubicBezTo>
                  <a:lnTo>
                    <a:pt x="3869690" y="1193800"/>
                  </a:lnTo>
                  <a:cubicBezTo>
                    <a:pt x="3859530" y="1202690"/>
                    <a:pt x="3850640" y="1210310"/>
                    <a:pt x="3840480" y="1217930"/>
                  </a:cubicBezTo>
                  <a:cubicBezTo>
                    <a:pt x="3760470" y="1281430"/>
                    <a:pt x="3674110" y="1336040"/>
                    <a:pt x="3583940" y="1381760"/>
                  </a:cubicBezTo>
                  <a:cubicBezTo>
                    <a:pt x="3538220" y="1404620"/>
                    <a:pt x="3492500" y="1424940"/>
                    <a:pt x="3445510" y="1442720"/>
                  </a:cubicBezTo>
                  <a:cubicBezTo>
                    <a:pt x="3398520" y="1460500"/>
                    <a:pt x="3350260" y="1475740"/>
                    <a:pt x="3300730" y="1489710"/>
                  </a:cubicBezTo>
                  <a:cubicBezTo>
                    <a:pt x="3276600" y="1496060"/>
                    <a:pt x="3251200" y="1502410"/>
                    <a:pt x="3227070" y="1507490"/>
                  </a:cubicBezTo>
                  <a:lnTo>
                    <a:pt x="3188970" y="1515110"/>
                  </a:lnTo>
                  <a:lnTo>
                    <a:pt x="3152140" y="1521460"/>
                  </a:lnTo>
                  <a:cubicBezTo>
                    <a:pt x="3128010" y="1525270"/>
                    <a:pt x="3102610" y="1529080"/>
                    <a:pt x="3078480" y="1531620"/>
                  </a:cubicBezTo>
                  <a:cubicBezTo>
                    <a:pt x="3054350" y="1534160"/>
                    <a:pt x="3028950" y="1537970"/>
                    <a:pt x="3006090" y="1539240"/>
                  </a:cubicBezTo>
                  <a:cubicBezTo>
                    <a:pt x="2909570" y="1546860"/>
                    <a:pt x="2816860" y="1546860"/>
                    <a:pt x="2729230" y="1543050"/>
                  </a:cubicBezTo>
                  <a:cubicBezTo>
                    <a:pt x="2641600" y="1539240"/>
                    <a:pt x="2557780" y="1531620"/>
                    <a:pt x="2479040" y="1525270"/>
                  </a:cubicBezTo>
                  <a:cubicBezTo>
                    <a:pt x="2459990" y="1521460"/>
                    <a:pt x="2447290" y="1521460"/>
                    <a:pt x="2438400" y="1524000"/>
                  </a:cubicBezTo>
                  <a:cubicBezTo>
                    <a:pt x="2429510" y="1526540"/>
                    <a:pt x="2423160" y="1531620"/>
                    <a:pt x="2416810" y="1536700"/>
                  </a:cubicBezTo>
                  <a:cubicBezTo>
                    <a:pt x="2404110" y="1546860"/>
                    <a:pt x="2391410" y="1558290"/>
                    <a:pt x="2354580" y="1548130"/>
                  </a:cubicBezTo>
                  <a:lnTo>
                    <a:pt x="2326640" y="1540510"/>
                  </a:lnTo>
                  <a:lnTo>
                    <a:pt x="2299970" y="1532890"/>
                  </a:lnTo>
                  <a:cubicBezTo>
                    <a:pt x="2282190" y="1527810"/>
                    <a:pt x="2264410" y="1522730"/>
                    <a:pt x="2247900" y="1517650"/>
                  </a:cubicBezTo>
                  <a:cubicBezTo>
                    <a:pt x="2272030" y="1562100"/>
                    <a:pt x="2227580" y="1584960"/>
                    <a:pt x="2193290" y="1574800"/>
                  </a:cubicBezTo>
                  <a:cubicBezTo>
                    <a:pt x="2174240" y="1570990"/>
                    <a:pt x="2155190" y="1567180"/>
                    <a:pt x="2134870" y="1563370"/>
                  </a:cubicBezTo>
                  <a:cubicBezTo>
                    <a:pt x="2115820" y="1559560"/>
                    <a:pt x="2098040" y="1555750"/>
                    <a:pt x="2078990" y="1551940"/>
                  </a:cubicBezTo>
                  <a:lnTo>
                    <a:pt x="1976120" y="1529080"/>
                  </a:lnTo>
                  <a:cubicBezTo>
                    <a:pt x="1911350" y="1515110"/>
                    <a:pt x="1852930" y="1501140"/>
                    <a:pt x="1803400" y="1489710"/>
                  </a:cubicBezTo>
                  <a:cubicBezTo>
                    <a:pt x="1753870" y="1477010"/>
                    <a:pt x="1714500" y="1466850"/>
                    <a:pt x="1682750" y="1454150"/>
                  </a:cubicBezTo>
                  <a:cubicBezTo>
                    <a:pt x="1651000" y="1441450"/>
                    <a:pt x="1629410" y="1428750"/>
                    <a:pt x="1610360" y="1409700"/>
                  </a:cubicBezTo>
                  <a:cubicBezTo>
                    <a:pt x="1602740" y="1404620"/>
                    <a:pt x="1597660" y="1400810"/>
                    <a:pt x="1590040" y="1395730"/>
                  </a:cubicBezTo>
                  <a:cubicBezTo>
                    <a:pt x="1583690" y="1391920"/>
                    <a:pt x="1577340" y="1388110"/>
                    <a:pt x="1570990" y="1385570"/>
                  </a:cubicBezTo>
                  <a:cubicBezTo>
                    <a:pt x="1557020" y="1380490"/>
                    <a:pt x="1539240" y="1377950"/>
                    <a:pt x="1518920" y="1383030"/>
                  </a:cubicBezTo>
                  <a:cubicBezTo>
                    <a:pt x="1522730" y="1400810"/>
                    <a:pt x="1518920" y="1402080"/>
                    <a:pt x="1512570" y="1405890"/>
                  </a:cubicBezTo>
                  <a:cubicBezTo>
                    <a:pt x="1507490" y="1409700"/>
                    <a:pt x="1501140" y="1416050"/>
                    <a:pt x="1493520" y="1409700"/>
                  </a:cubicBezTo>
                  <a:cubicBezTo>
                    <a:pt x="1488440" y="1393190"/>
                    <a:pt x="1488440" y="1393190"/>
                    <a:pt x="1482090" y="1376680"/>
                  </a:cubicBezTo>
                  <a:cubicBezTo>
                    <a:pt x="1479550" y="1367790"/>
                    <a:pt x="1474470" y="1365250"/>
                    <a:pt x="1469390" y="1365250"/>
                  </a:cubicBezTo>
                  <a:cubicBezTo>
                    <a:pt x="1464310" y="1363980"/>
                    <a:pt x="1457960" y="1366520"/>
                    <a:pt x="1452880" y="1369060"/>
                  </a:cubicBezTo>
                  <a:lnTo>
                    <a:pt x="1440180" y="1336040"/>
                  </a:lnTo>
                  <a:cubicBezTo>
                    <a:pt x="1435100" y="1342390"/>
                    <a:pt x="1430020" y="1346200"/>
                    <a:pt x="1423670" y="1348740"/>
                  </a:cubicBezTo>
                  <a:cubicBezTo>
                    <a:pt x="1417320" y="1351280"/>
                    <a:pt x="1409700" y="1352550"/>
                    <a:pt x="1403350" y="1355090"/>
                  </a:cubicBezTo>
                  <a:cubicBezTo>
                    <a:pt x="1397000" y="1357630"/>
                    <a:pt x="1389380" y="1360170"/>
                    <a:pt x="1384300" y="1365250"/>
                  </a:cubicBezTo>
                  <a:cubicBezTo>
                    <a:pt x="1379220" y="1370330"/>
                    <a:pt x="1363980" y="1374140"/>
                    <a:pt x="1355090" y="1357630"/>
                  </a:cubicBezTo>
                  <a:cubicBezTo>
                    <a:pt x="1353820" y="1363980"/>
                    <a:pt x="1351280" y="1366520"/>
                    <a:pt x="1346200" y="1369060"/>
                  </a:cubicBezTo>
                  <a:cubicBezTo>
                    <a:pt x="1342390" y="1371600"/>
                    <a:pt x="1336040" y="1372870"/>
                    <a:pt x="1330960" y="1375410"/>
                  </a:cubicBezTo>
                  <a:cubicBezTo>
                    <a:pt x="1320800" y="1379220"/>
                    <a:pt x="1310640" y="1386840"/>
                    <a:pt x="1314450" y="1404620"/>
                  </a:cubicBezTo>
                  <a:cubicBezTo>
                    <a:pt x="1304290" y="1390650"/>
                    <a:pt x="1304290" y="1390650"/>
                    <a:pt x="1294130" y="1375410"/>
                  </a:cubicBezTo>
                  <a:cubicBezTo>
                    <a:pt x="1304290" y="1389380"/>
                    <a:pt x="1314450" y="1404620"/>
                    <a:pt x="1303020" y="1413510"/>
                  </a:cubicBezTo>
                  <a:cubicBezTo>
                    <a:pt x="1294130" y="1419860"/>
                    <a:pt x="1287780" y="1427480"/>
                    <a:pt x="1281430" y="1433830"/>
                  </a:cubicBezTo>
                  <a:cubicBezTo>
                    <a:pt x="1276350" y="1440180"/>
                    <a:pt x="1272540" y="1446530"/>
                    <a:pt x="1271270" y="1451610"/>
                  </a:cubicBezTo>
                  <a:cubicBezTo>
                    <a:pt x="1268730" y="1456690"/>
                    <a:pt x="1267460" y="1460500"/>
                    <a:pt x="1267460" y="1463040"/>
                  </a:cubicBezTo>
                  <a:lnTo>
                    <a:pt x="1267460" y="1466850"/>
                  </a:lnTo>
                  <a:cubicBezTo>
                    <a:pt x="1249680" y="1482090"/>
                    <a:pt x="1220470" y="1504950"/>
                    <a:pt x="1195070" y="1525270"/>
                  </a:cubicBezTo>
                  <a:cubicBezTo>
                    <a:pt x="1188720" y="1530350"/>
                    <a:pt x="1182370" y="1535430"/>
                    <a:pt x="1176020" y="1539240"/>
                  </a:cubicBezTo>
                  <a:cubicBezTo>
                    <a:pt x="1169670" y="1543050"/>
                    <a:pt x="1164590" y="1546860"/>
                    <a:pt x="1159510" y="1550670"/>
                  </a:cubicBezTo>
                  <a:cubicBezTo>
                    <a:pt x="1149350" y="1555750"/>
                    <a:pt x="1141730" y="1559560"/>
                    <a:pt x="1137920" y="1557020"/>
                  </a:cubicBezTo>
                  <a:cubicBezTo>
                    <a:pt x="1134110" y="1577340"/>
                    <a:pt x="1118870" y="1582420"/>
                    <a:pt x="1103630" y="1588770"/>
                  </a:cubicBezTo>
                  <a:cubicBezTo>
                    <a:pt x="1088390" y="1595120"/>
                    <a:pt x="1073150" y="1602740"/>
                    <a:pt x="1069340" y="1624330"/>
                  </a:cubicBezTo>
                  <a:cubicBezTo>
                    <a:pt x="1046480" y="1610360"/>
                    <a:pt x="1029970" y="1587500"/>
                    <a:pt x="1012190" y="1569720"/>
                  </a:cubicBezTo>
                  <a:cubicBezTo>
                    <a:pt x="994410" y="1551940"/>
                    <a:pt x="976630" y="1539240"/>
                    <a:pt x="949960" y="1548130"/>
                  </a:cubicBezTo>
                  <a:cubicBezTo>
                    <a:pt x="927100" y="1559560"/>
                    <a:pt x="889000" y="1570990"/>
                    <a:pt x="844550" y="1582420"/>
                  </a:cubicBezTo>
                  <a:cubicBezTo>
                    <a:pt x="822960" y="1588770"/>
                    <a:pt x="798830" y="1593850"/>
                    <a:pt x="773430" y="1600200"/>
                  </a:cubicBezTo>
                  <a:lnTo>
                    <a:pt x="754380" y="1604010"/>
                  </a:lnTo>
                  <a:cubicBezTo>
                    <a:pt x="751840" y="1605280"/>
                    <a:pt x="748030" y="1605280"/>
                    <a:pt x="745490" y="1606550"/>
                  </a:cubicBezTo>
                  <a:lnTo>
                    <a:pt x="741680" y="1606550"/>
                  </a:lnTo>
                  <a:cubicBezTo>
                    <a:pt x="765810" y="1619250"/>
                    <a:pt x="640080" y="1555750"/>
                    <a:pt x="560070" y="1516380"/>
                  </a:cubicBezTo>
                  <a:cubicBezTo>
                    <a:pt x="551180" y="1515110"/>
                    <a:pt x="533400" y="1513840"/>
                    <a:pt x="518160" y="1515110"/>
                  </a:cubicBezTo>
                  <a:cubicBezTo>
                    <a:pt x="514350" y="1515110"/>
                    <a:pt x="509270" y="1516380"/>
                    <a:pt x="505460" y="1516380"/>
                  </a:cubicBezTo>
                  <a:lnTo>
                    <a:pt x="509270" y="1515110"/>
                  </a:lnTo>
                  <a:lnTo>
                    <a:pt x="506730" y="1515110"/>
                  </a:lnTo>
                  <a:cubicBezTo>
                    <a:pt x="499110" y="1513840"/>
                    <a:pt x="490220" y="1504950"/>
                    <a:pt x="485140" y="1494790"/>
                  </a:cubicBezTo>
                  <a:lnTo>
                    <a:pt x="481330" y="1487170"/>
                  </a:lnTo>
                  <a:cubicBezTo>
                    <a:pt x="481330" y="1494790"/>
                    <a:pt x="480060" y="1502410"/>
                    <a:pt x="480060" y="1512570"/>
                  </a:cubicBezTo>
                  <a:cubicBezTo>
                    <a:pt x="480060" y="1504950"/>
                    <a:pt x="481330" y="1496060"/>
                    <a:pt x="481330" y="1487170"/>
                  </a:cubicBezTo>
                  <a:cubicBezTo>
                    <a:pt x="480060" y="1483360"/>
                    <a:pt x="478790" y="1479550"/>
                    <a:pt x="477520" y="1477010"/>
                  </a:cubicBezTo>
                  <a:cubicBezTo>
                    <a:pt x="476250" y="1470660"/>
                    <a:pt x="474980" y="1461770"/>
                    <a:pt x="473710" y="1454150"/>
                  </a:cubicBezTo>
                  <a:cubicBezTo>
                    <a:pt x="469900" y="1422400"/>
                    <a:pt x="467360" y="1391920"/>
                    <a:pt x="463550" y="1363980"/>
                  </a:cubicBezTo>
                  <a:cubicBezTo>
                    <a:pt x="461010" y="1337310"/>
                    <a:pt x="458470" y="1315720"/>
                    <a:pt x="454660" y="1304290"/>
                  </a:cubicBezTo>
                  <a:cubicBezTo>
                    <a:pt x="462280" y="1291590"/>
                    <a:pt x="448310" y="1245870"/>
                    <a:pt x="426720" y="1197610"/>
                  </a:cubicBezTo>
                  <a:cubicBezTo>
                    <a:pt x="405130" y="1149350"/>
                    <a:pt x="375920" y="1098550"/>
                    <a:pt x="346710" y="1078230"/>
                  </a:cubicBezTo>
                  <a:cubicBezTo>
                    <a:pt x="367030" y="1049020"/>
                    <a:pt x="387350" y="1021080"/>
                    <a:pt x="373380" y="1010920"/>
                  </a:cubicBezTo>
                  <a:cubicBezTo>
                    <a:pt x="345440" y="989330"/>
                    <a:pt x="303530" y="1016000"/>
                    <a:pt x="264160" y="1055370"/>
                  </a:cubicBezTo>
                  <a:cubicBezTo>
                    <a:pt x="224790" y="1094740"/>
                    <a:pt x="187960" y="1146810"/>
                    <a:pt x="162560" y="1174750"/>
                  </a:cubicBezTo>
                  <a:cubicBezTo>
                    <a:pt x="115570" y="1183640"/>
                    <a:pt x="71120" y="1117600"/>
                    <a:pt x="60960" y="1065530"/>
                  </a:cubicBezTo>
                  <a:cubicBezTo>
                    <a:pt x="60960" y="1065530"/>
                    <a:pt x="54610" y="1052830"/>
                    <a:pt x="45720" y="1032510"/>
                  </a:cubicBezTo>
                  <a:cubicBezTo>
                    <a:pt x="36830" y="1010920"/>
                    <a:pt x="25400" y="981710"/>
                    <a:pt x="17780" y="946150"/>
                  </a:cubicBezTo>
                  <a:cubicBezTo>
                    <a:pt x="1270" y="876300"/>
                    <a:pt x="0" y="783590"/>
                    <a:pt x="46990" y="708660"/>
                  </a:cubicBezTo>
                  <a:cubicBezTo>
                    <a:pt x="93980" y="633730"/>
                    <a:pt x="149860" y="556260"/>
                    <a:pt x="215900" y="481330"/>
                  </a:cubicBezTo>
                  <a:cubicBezTo>
                    <a:pt x="281940" y="406400"/>
                    <a:pt x="359410" y="332740"/>
                    <a:pt x="444500" y="266700"/>
                  </a:cubicBezTo>
                  <a:cubicBezTo>
                    <a:pt x="530860" y="200660"/>
                    <a:pt x="624840" y="143510"/>
                    <a:pt x="721360" y="97790"/>
                  </a:cubicBezTo>
                  <a:cubicBezTo>
                    <a:pt x="819150" y="52070"/>
                    <a:pt x="919480" y="19050"/>
                    <a:pt x="1017270" y="0"/>
                  </a:cubicBezTo>
                  <a:cubicBezTo>
                    <a:pt x="1043940" y="0"/>
                    <a:pt x="1083310" y="1270"/>
                    <a:pt x="1122680" y="5080"/>
                  </a:cubicBezTo>
                  <a:cubicBezTo>
                    <a:pt x="1141730" y="6350"/>
                    <a:pt x="1162050" y="8890"/>
                    <a:pt x="1179830" y="10160"/>
                  </a:cubicBezTo>
                  <a:cubicBezTo>
                    <a:pt x="1197610" y="11430"/>
                    <a:pt x="1214120" y="13970"/>
                    <a:pt x="1226820" y="15240"/>
                  </a:cubicBezTo>
                  <a:cubicBezTo>
                    <a:pt x="1325880" y="8890"/>
                    <a:pt x="1426210" y="8890"/>
                    <a:pt x="1527810" y="15240"/>
                  </a:cubicBezTo>
                  <a:cubicBezTo>
                    <a:pt x="1629410" y="21590"/>
                    <a:pt x="1727200" y="36830"/>
                    <a:pt x="1817370" y="55880"/>
                  </a:cubicBezTo>
                  <a:cubicBezTo>
                    <a:pt x="1998980" y="93980"/>
                    <a:pt x="2155190" y="149860"/>
                    <a:pt x="2289810" y="201930"/>
                  </a:cubicBezTo>
                  <a:cubicBezTo>
                    <a:pt x="2357120" y="228600"/>
                    <a:pt x="2420620" y="254000"/>
                    <a:pt x="2477770" y="278130"/>
                  </a:cubicBezTo>
                  <a:cubicBezTo>
                    <a:pt x="2531110" y="300990"/>
                    <a:pt x="2584450" y="322580"/>
                    <a:pt x="2637790" y="345440"/>
                  </a:cubicBezTo>
                  <a:cubicBezTo>
                    <a:pt x="2733040" y="384810"/>
                    <a:pt x="2814320" y="416560"/>
                    <a:pt x="2881630" y="441960"/>
                  </a:cubicBezTo>
                  <a:cubicBezTo>
                    <a:pt x="2895600" y="441960"/>
                    <a:pt x="2910840" y="441960"/>
                    <a:pt x="2923540" y="440690"/>
                  </a:cubicBezTo>
                  <a:lnTo>
                    <a:pt x="2942590" y="440690"/>
                  </a:lnTo>
                  <a:cubicBezTo>
                    <a:pt x="2947670" y="440690"/>
                    <a:pt x="2954020" y="441960"/>
                    <a:pt x="2957830" y="443230"/>
                  </a:cubicBezTo>
                  <a:cubicBezTo>
                    <a:pt x="2966720" y="445770"/>
                    <a:pt x="2974340" y="450850"/>
                    <a:pt x="2978150" y="458470"/>
                  </a:cubicBezTo>
                  <a:cubicBezTo>
                    <a:pt x="2984500" y="468630"/>
                    <a:pt x="2990850" y="477520"/>
                    <a:pt x="2998470" y="487680"/>
                  </a:cubicBezTo>
                  <a:cubicBezTo>
                    <a:pt x="3006090" y="496570"/>
                    <a:pt x="3013710" y="504190"/>
                    <a:pt x="3021330" y="511810"/>
                  </a:cubicBezTo>
                  <a:cubicBezTo>
                    <a:pt x="3036570" y="525780"/>
                    <a:pt x="3054350" y="537210"/>
                    <a:pt x="3073400" y="542290"/>
                  </a:cubicBezTo>
                  <a:cubicBezTo>
                    <a:pt x="3110230" y="553720"/>
                    <a:pt x="3152140" y="546100"/>
                    <a:pt x="3183890" y="516890"/>
                  </a:cubicBezTo>
                  <a:cubicBezTo>
                    <a:pt x="3201670" y="547370"/>
                    <a:pt x="3227070" y="553720"/>
                    <a:pt x="3252470" y="556260"/>
                  </a:cubicBezTo>
                  <a:cubicBezTo>
                    <a:pt x="3266440" y="551180"/>
                    <a:pt x="3280410" y="543560"/>
                    <a:pt x="3294380" y="533400"/>
                  </a:cubicBezTo>
                  <a:cubicBezTo>
                    <a:pt x="3298190" y="530860"/>
                    <a:pt x="3300730" y="528320"/>
                    <a:pt x="3304540" y="525780"/>
                  </a:cubicBezTo>
                  <a:cubicBezTo>
                    <a:pt x="3308350" y="523240"/>
                    <a:pt x="3309620" y="520700"/>
                    <a:pt x="3312160" y="518160"/>
                  </a:cubicBezTo>
                  <a:cubicBezTo>
                    <a:pt x="3317240" y="513080"/>
                    <a:pt x="3322320" y="508000"/>
                    <a:pt x="3326130" y="502920"/>
                  </a:cubicBezTo>
                  <a:cubicBezTo>
                    <a:pt x="3343910" y="481330"/>
                    <a:pt x="3355340" y="455930"/>
                    <a:pt x="3364230" y="439420"/>
                  </a:cubicBezTo>
                  <a:cubicBezTo>
                    <a:pt x="3365500" y="441960"/>
                    <a:pt x="3366770" y="444500"/>
                    <a:pt x="3366770" y="447040"/>
                  </a:cubicBezTo>
                  <a:cubicBezTo>
                    <a:pt x="3366770" y="449580"/>
                    <a:pt x="3368040" y="452120"/>
                    <a:pt x="3368040" y="453390"/>
                  </a:cubicBezTo>
                  <a:cubicBezTo>
                    <a:pt x="3368040" y="457200"/>
                    <a:pt x="3368040" y="462280"/>
                    <a:pt x="3366770" y="466090"/>
                  </a:cubicBezTo>
                  <a:cubicBezTo>
                    <a:pt x="3364230" y="473710"/>
                    <a:pt x="3360420" y="480060"/>
                    <a:pt x="3355340" y="486410"/>
                  </a:cubicBezTo>
                  <a:cubicBezTo>
                    <a:pt x="3357881" y="497840"/>
                    <a:pt x="3373120" y="500380"/>
                    <a:pt x="3388361" y="500380"/>
                  </a:cubicBezTo>
                  <a:cubicBezTo>
                    <a:pt x="3403601" y="501650"/>
                    <a:pt x="3420111" y="500380"/>
                    <a:pt x="3422651" y="513080"/>
                  </a:cubicBezTo>
                  <a:cubicBezTo>
                    <a:pt x="3418841" y="533400"/>
                    <a:pt x="3403601" y="554990"/>
                    <a:pt x="3383281" y="570230"/>
                  </a:cubicBezTo>
                  <a:cubicBezTo>
                    <a:pt x="3364231" y="585470"/>
                    <a:pt x="3340101" y="601980"/>
                    <a:pt x="3322321" y="614680"/>
                  </a:cubicBezTo>
                  <a:lnTo>
                    <a:pt x="3343911" y="642620"/>
                  </a:lnTo>
                  <a:cubicBezTo>
                    <a:pt x="3357881" y="632460"/>
                    <a:pt x="3370581" y="621030"/>
                    <a:pt x="3382011" y="610870"/>
                  </a:cubicBezTo>
                  <a:cubicBezTo>
                    <a:pt x="3392171" y="600710"/>
                    <a:pt x="3402331" y="591820"/>
                    <a:pt x="3411221" y="581660"/>
                  </a:cubicBezTo>
                  <a:cubicBezTo>
                    <a:pt x="3429001" y="561340"/>
                    <a:pt x="3446781" y="541020"/>
                    <a:pt x="3463291" y="514350"/>
                  </a:cubicBezTo>
                  <a:cubicBezTo>
                    <a:pt x="3487421" y="492760"/>
                    <a:pt x="3510281" y="481330"/>
                    <a:pt x="3530601" y="478790"/>
                  </a:cubicBezTo>
                  <a:cubicBezTo>
                    <a:pt x="3550921" y="474980"/>
                    <a:pt x="3567431" y="480060"/>
                    <a:pt x="3571241" y="495300"/>
                  </a:cubicBezTo>
                  <a:cubicBezTo>
                    <a:pt x="3569971" y="547370"/>
                    <a:pt x="3540761" y="603250"/>
                    <a:pt x="3500121" y="648970"/>
                  </a:cubicBezTo>
                  <a:cubicBezTo>
                    <a:pt x="3459481" y="693420"/>
                    <a:pt x="3407411" y="730250"/>
                    <a:pt x="3361691" y="759460"/>
                  </a:cubicBezTo>
                  <a:cubicBezTo>
                    <a:pt x="3384551" y="744220"/>
                    <a:pt x="3394711" y="758190"/>
                    <a:pt x="3404871" y="773430"/>
                  </a:cubicBezTo>
                  <a:cubicBezTo>
                    <a:pt x="3416301" y="765810"/>
                    <a:pt x="3364231" y="803910"/>
                    <a:pt x="3293111" y="839470"/>
                  </a:cubicBezTo>
                  <a:cubicBezTo>
                    <a:pt x="3221991" y="873760"/>
                    <a:pt x="3145791" y="899160"/>
                    <a:pt x="3060701" y="911860"/>
                  </a:cubicBezTo>
                  <a:lnTo>
                    <a:pt x="3065781" y="947420"/>
                  </a:lnTo>
                  <a:cubicBezTo>
                    <a:pt x="3086101" y="944880"/>
                    <a:pt x="3105151" y="941070"/>
                    <a:pt x="3125471" y="935990"/>
                  </a:cubicBezTo>
                  <a:cubicBezTo>
                    <a:pt x="3129281" y="953770"/>
                    <a:pt x="3136901" y="988060"/>
                    <a:pt x="3140711" y="1004570"/>
                  </a:cubicBezTo>
                  <a:cubicBezTo>
                    <a:pt x="3121661" y="1010920"/>
                    <a:pt x="3098801" y="1017270"/>
                    <a:pt x="3073401" y="1022350"/>
                  </a:cubicBezTo>
                  <a:cubicBezTo>
                    <a:pt x="3048001" y="1028700"/>
                    <a:pt x="3021331" y="1031240"/>
                    <a:pt x="2994661" y="1035050"/>
                  </a:cubicBezTo>
                  <a:cubicBezTo>
                    <a:pt x="2938781" y="1041400"/>
                    <a:pt x="2881631" y="1043940"/>
                    <a:pt x="2830831" y="1046480"/>
                  </a:cubicBezTo>
                  <a:cubicBezTo>
                    <a:pt x="2805431" y="1047750"/>
                    <a:pt x="2781301" y="1049020"/>
                    <a:pt x="2760981" y="1051560"/>
                  </a:cubicBezTo>
                  <a:cubicBezTo>
                    <a:pt x="2750821" y="1052830"/>
                    <a:pt x="2740661" y="1054100"/>
                    <a:pt x="2731771" y="1056640"/>
                  </a:cubicBezTo>
                  <a:cubicBezTo>
                    <a:pt x="2722881" y="1057910"/>
                    <a:pt x="2713991" y="1060450"/>
                    <a:pt x="2707641" y="1064260"/>
                  </a:cubicBezTo>
                  <a:cubicBezTo>
                    <a:pt x="2678431" y="1075690"/>
                    <a:pt x="2664461" y="1096010"/>
                    <a:pt x="2674621" y="1129030"/>
                  </a:cubicBezTo>
                  <a:cubicBezTo>
                    <a:pt x="2697481" y="1132840"/>
                    <a:pt x="2719071" y="1136650"/>
                    <a:pt x="2741931" y="1139190"/>
                  </a:cubicBezTo>
                  <a:cubicBezTo>
                    <a:pt x="2739391" y="1156970"/>
                    <a:pt x="2734311" y="1191260"/>
                    <a:pt x="2734311" y="1191260"/>
                  </a:cubicBezTo>
                  <a:cubicBezTo>
                    <a:pt x="2802891" y="1209040"/>
                    <a:pt x="2885441" y="1224280"/>
                    <a:pt x="2971801" y="1230630"/>
                  </a:cubicBezTo>
                  <a:lnTo>
                    <a:pt x="3004821" y="1231900"/>
                  </a:lnTo>
                  <a:lnTo>
                    <a:pt x="3070861" y="1231900"/>
                  </a:lnTo>
                  <a:cubicBezTo>
                    <a:pt x="3082291" y="1231900"/>
                    <a:pt x="3092451" y="1230630"/>
                    <a:pt x="3103881" y="1230630"/>
                  </a:cubicBezTo>
                  <a:cubicBezTo>
                    <a:pt x="3147061" y="1229360"/>
                    <a:pt x="3191511" y="1224280"/>
                    <a:pt x="3232151" y="1217930"/>
                  </a:cubicBezTo>
                  <a:cubicBezTo>
                    <a:pt x="3232151" y="1217930"/>
                    <a:pt x="3241041" y="1252220"/>
                    <a:pt x="3246121" y="1268730"/>
                  </a:cubicBezTo>
                  <a:cubicBezTo>
                    <a:pt x="3205481" y="1278890"/>
                    <a:pt x="3162301" y="1289050"/>
                    <a:pt x="3120391" y="1294130"/>
                  </a:cubicBezTo>
                  <a:cubicBezTo>
                    <a:pt x="3152141" y="1290320"/>
                    <a:pt x="3178811" y="1287780"/>
                    <a:pt x="3201671" y="1287780"/>
                  </a:cubicBezTo>
                  <a:cubicBezTo>
                    <a:pt x="3213101" y="1287780"/>
                    <a:pt x="3224531" y="1287780"/>
                    <a:pt x="3234691" y="1289050"/>
                  </a:cubicBezTo>
                  <a:cubicBezTo>
                    <a:pt x="3244851" y="1290320"/>
                    <a:pt x="3253741" y="1291590"/>
                    <a:pt x="3263901" y="1292860"/>
                  </a:cubicBezTo>
                  <a:cubicBezTo>
                    <a:pt x="3281681" y="1296670"/>
                    <a:pt x="3296921" y="1299210"/>
                    <a:pt x="3312161" y="1303020"/>
                  </a:cubicBezTo>
                  <a:cubicBezTo>
                    <a:pt x="3326131" y="1306830"/>
                    <a:pt x="3338831" y="1309370"/>
                    <a:pt x="3351531" y="1309370"/>
                  </a:cubicBezTo>
                  <a:cubicBezTo>
                    <a:pt x="3426461" y="1320800"/>
                    <a:pt x="3540761" y="1285240"/>
                    <a:pt x="3655061" y="1212850"/>
                  </a:cubicBezTo>
                  <a:cubicBezTo>
                    <a:pt x="3684271" y="1195070"/>
                    <a:pt x="3712211" y="1174750"/>
                    <a:pt x="3740151" y="1153160"/>
                  </a:cubicBezTo>
                  <a:cubicBezTo>
                    <a:pt x="3754121" y="1143000"/>
                    <a:pt x="3768091" y="1131570"/>
                    <a:pt x="3782061" y="1120140"/>
                  </a:cubicBezTo>
                  <a:cubicBezTo>
                    <a:pt x="3788411" y="1113790"/>
                    <a:pt x="3796031" y="1108710"/>
                    <a:pt x="3802381" y="1102360"/>
                  </a:cubicBezTo>
                  <a:cubicBezTo>
                    <a:pt x="3808731" y="1096010"/>
                    <a:pt x="3816351" y="1090930"/>
                    <a:pt x="3823971" y="1083310"/>
                  </a:cubicBezTo>
                  <a:cubicBezTo>
                    <a:pt x="3884931" y="1028700"/>
                    <a:pt x="3939541" y="967740"/>
                    <a:pt x="3990341" y="902970"/>
                  </a:cubicBezTo>
                  <a:cubicBezTo>
                    <a:pt x="3997961" y="891540"/>
                    <a:pt x="4005581" y="883920"/>
                    <a:pt x="4013201" y="880110"/>
                  </a:cubicBezTo>
                  <a:cubicBezTo>
                    <a:pt x="4020821" y="875030"/>
                    <a:pt x="4027171" y="873760"/>
                    <a:pt x="4033521" y="873760"/>
                  </a:cubicBezTo>
                  <a:cubicBezTo>
                    <a:pt x="4046221" y="873760"/>
                    <a:pt x="4057651" y="880110"/>
                    <a:pt x="4065271" y="885190"/>
                  </a:cubicBezTo>
                  <a:cubicBezTo>
                    <a:pt x="4093211" y="833120"/>
                    <a:pt x="4117341" y="781050"/>
                    <a:pt x="4140201" y="727710"/>
                  </a:cubicBezTo>
                  <a:cubicBezTo>
                    <a:pt x="4145281" y="713740"/>
                    <a:pt x="4151631" y="699770"/>
                    <a:pt x="4156711" y="685800"/>
                  </a:cubicBezTo>
                  <a:cubicBezTo>
                    <a:pt x="4159251" y="679450"/>
                    <a:pt x="4161791" y="671830"/>
                    <a:pt x="4164331" y="665480"/>
                  </a:cubicBezTo>
                  <a:cubicBezTo>
                    <a:pt x="4166871" y="657860"/>
                    <a:pt x="4169411" y="651510"/>
                    <a:pt x="4171951" y="643890"/>
                  </a:cubicBezTo>
                  <a:cubicBezTo>
                    <a:pt x="4177031" y="628650"/>
                    <a:pt x="4182111" y="614680"/>
                    <a:pt x="4187191" y="600710"/>
                  </a:cubicBezTo>
                  <a:cubicBezTo>
                    <a:pt x="4192271" y="585470"/>
                    <a:pt x="4196081" y="570230"/>
                    <a:pt x="4199891" y="553720"/>
                  </a:cubicBezTo>
                  <a:lnTo>
                    <a:pt x="4206241" y="529590"/>
                  </a:lnTo>
                  <a:cubicBezTo>
                    <a:pt x="4208781" y="521970"/>
                    <a:pt x="4210051" y="513080"/>
                    <a:pt x="4211321" y="504190"/>
                  </a:cubicBezTo>
                  <a:cubicBezTo>
                    <a:pt x="4215131" y="487680"/>
                    <a:pt x="4217671" y="471170"/>
                    <a:pt x="4220211" y="453390"/>
                  </a:cubicBezTo>
                  <a:cubicBezTo>
                    <a:pt x="4222751" y="440690"/>
                    <a:pt x="4239261" y="582930"/>
                    <a:pt x="4235451" y="601980"/>
                  </a:cubicBezTo>
                  <a:close/>
                  <a:moveTo>
                    <a:pt x="543560" y="1503680"/>
                  </a:moveTo>
                  <a:lnTo>
                    <a:pt x="497840" y="1480820"/>
                  </a:lnTo>
                  <a:cubicBezTo>
                    <a:pt x="500380" y="1482090"/>
                    <a:pt x="513080" y="1488440"/>
                    <a:pt x="542290" y="1502410"/>
                  </a:cubicBezTo>
                  <a:cubicBezTo>
                    <a:pt x="543560" y="1502410"/>
                    <a:pt x="543560" y="1502410"/>
                    <a:pt x="543560" y="1503680"/>
                  </a:cubicBezTo>
                  <a:close/>
                  <a:moveTo>
                    <a:pt x="495300" y="1515110"/>
                  </a:moveTo>
                  <a:cubicBezTo>
                    <a:pt x="492760" y="1516380"/>
                    <a:pt x="491490" y="1516380"/>
                    <a:pt x="490220" y="1516380"/>
                  </a:cubicBezTo>
                  <a:cubicBezTo>
                    <a:pt x="488950" y="1516380"/>
                    <a:pt x="488950" y="1517650"/>
                    <a:pt x="487680" y="1517650"/>
                  </a:cubicBezTo>
                  <a:cubicBezTo>
                    <a:pt x="492760" y="1515110"/>
                    <a:pt x="499110" y="1513840"/>
                    <a:pt x="505460" y="1512570"/>
                  </a:cubicBezTo>
                  <a:lnTo>
                    <a:pt x="501650" y="1512570"/>
                  </a:lnTo>
                  <a:cubicBezTo>
                    <a:pt x="500380" y="1513840"/>
                    <a:pt x="497840" y="1513840"/>
                    <a:pt x="495300" y="1515110"/>
                  </a:cubicBezTo>
                  <a:close/>
                  <a:moveTo>
                    <a:pt x="480060" y="1522730"/>
                  </a:moveTo>
                  <a:lnTo>
                    <a:pt x="480060" y="1513840"/>
                  </a:lnTo>
                  <a:lnTo>
                    <a:pt x="480060" y="1520190"/>
                  </a:lnTo>
                  <a:lnTo>
                    <a:pt x="480060" y="1517650"/>
                  </a:lnTo>
                  <a:lnTo>
                    <a:pt x="480060" y="1522730"/>
                  </a:lnTo>
                  <a:cubicBezTo>
                    <a:pt x="480060" y="1524000"/>
                    <a:pt x="478790" y="1524000"/>
                    <a:pt x="480060" y="1522730"/>
                  </a:cubicBezTo>
                  <a:cubicBezTo>
                    <a:pt x="478790" y="1524000"/>
                    <a:pt x="480060" y="1524000"/>
                    <a:pt x="480060" y="1522730"/>
                  </a:cubicBezTo>
                  <a:cubicBezTo>
                    <a:pt x="478790" y="1535430"/>
                    <a:pt x="478790" y="1544320"/>
                    <a:pt x="478790" y="1546860"/>
                  </a:cubicBezTo>
                  <a:cubicBezTo>
                    <a:pt x="478790" y="1545590"/>
                    <a:pt x="478790" y="1537970"/>
                    <a:pt x="480060" y="1522730"/>
                  </a:cubicBezTo>
                  <a:cubicBezTo>
                    <a:pt x="480060" y="1522730"/>
                    <a:pt x="481330" y="1521460"/>
                    <a:pt x="482600" y="1521460"/>
                  </a:cubicBezTo>
                  <a:lnTo>
                    <a:pt x="483870" y="1521460"/>
                  </a:lnTo>
                  <a:cubicBezTo>
                    <a:pt x="481330" y="1521460"/>
                    <a:pt x="480060" y="1522730"/>
                    <a:pt x="480060" y="1522730"/>
                  </a:cubicBezTo>
                  <a:close/>
                </a:path>
              </a:pathLst>
            </a:custGeom>
            <a:blipFill>
              <a:blip r:embed="rId16"/>
              <a:stretch>
                <a:fillRect t="-47624" b="-47624"/>
              </a:stretch>
            </a:blipFill>
          </p:spPr>
        </p:sp>
      </p:grpSp>
      <p:grpSp>
        <p:nvGrpSpPr>
          <p:cNvPr id="12" name="Group 12"/>
          <p:cNvGrpSpPr/>
          <p:nvPr/>
        </p:nvGrpSpPr>
        <p:grpSpPr>
          <a:xfrm>
            <a:off x="364593" y="4200184"/>
            <a:ext cx="13766571" cy="2255938"/>
            <a:chOff x="0" y="0"/>
            <a:chExt cx="18355428" cy="3007918"/>
          </a:xfrm>
        </p:grpSpPr>
        <p:sp>
          <p:nvSpPr>
            <p:cNvPr id="13" name="TextBox 13"/>
            <p:cNvSpPr txBox="1"/>
            <p:nvPr/>
          </p:nvSpPr>
          <p:spPr>
            <a:xfrm>
              <a:off x="0" y="-104775"/>
              <a:ext cx="18355428" cy="2247534"/>
            </a:xfrm>
            <a:prstGeom prst="rect">
              <a:avLst/>
            </a:prstGeom>
          </p:spPr>
          <p:txBody>
            <a:bodyPr lIns="0" tIns="0" rIns="0" bIns="0" rtlCol="0" anchor="t">
              <a:spAutoFit/>
            </a:bodyPr>
            <a:lstStyle/>
            <a:p>
              <a:pPr>
                <a:lnSpc>
                  <a:spcPts val="12654"/>
                </a:lnSpc>
              </a:pPr>
              <a:r>
                <a:rPr lang="en-US" sz="10545">
                  <a:solidFill>
                    <a:srgbClr val="384FB6"/>
                  </a:solidFill>
                  <a:latin typeface="Migra ExtraBold"/>
                </a:rPr>
                <a:t>Vaping &amp; E-cigarettes</a:t>
              </a:r>
            </a:p>
          </p:txBody>
        </p:sp>
        <p:sp>
          <p:nvSpPr>
            <p:cNvPr id="14" name="TextBox 14"/>
            <p:cNvSpPr txBox="1"/>
            <p:nvPr/>
          </p:nvSpPr>
          <p:spPr>
            <a:xfrm>
              <a:off x="0" y="2353454"/>
              <a:ext cx="10193316" cy="654464"/>
            </a:xfrm>
            <a:prstGeom prst="rect">
              <a:avLst/>
            </a:prstGeom>
          </p:spPr>
          <p:txBody>
            <a:bodyPr lIns="0" tIns="0" rIns="0" bIns="0" rtlCol="0" anchor="t">
              <a:spAutoFit/>
            </a:bodyPr>
            <a:lstStyle/>
            <a:p>
              <a:pPr marL="0" lvl="0" indent="0">
                <a:lnSpc>
                  <a:spcPts val="4182"/>
                </a:lnSpc>
                <a:spcBef>
                  <a:spcPct val="0"/>
                </a:spcBef>
              </a:pPr>
              <a:r>
                <a:rPr lang="en-US" sz="2987">
                  <a:solidFill>
                    <a:srgbClr val="E14F35"/>
                  </a:solidFill>
                  <a:latin typeface="Montserrat Semi-Bold Bold"/>
                </a:rPr>
                <a:t>Think About It</a:t>
              </a:r>
            </a:p>
          </p:txBody>
        </p:sp>
      </p:grpSp>
      <p:pic>
        <p:nvPicPr>
          <p:cNvPr id="15" name="Picture 15"/>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59957">
            <a:off x="3403423" y="6990647"/>
            <a:ext cx="2323365" cy="145315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6053" t="32552" r="-783" b="21114"/>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068308">
            <a:off x="-3152333" y="1437969"/>
            <a:ext cx="7219065" cy="360050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3841"/>
          <a:stretch>
            <a:fillRect/>
          </a:stretch>
        </p:blipFill>
        <p:spPr>
          <a:xfrm>
            <a:off x="-263999" y="-1666158"/>
            <a:ext cx="17262913" cy="4502818"/>
          </a:xfrm>
          <a:prstGeom prst="rect">
            <a:avLst/>
          </a:prstGeom>
        </p:spPr>
      </p:pic>
      <p:sp>
        <p:nvSpPr>
          <p:cNvPr id="5" name="TextBox 5"/>
          <p:cNvSpPr txBox="1"/>
          <p:nvPr/>
        </p:nvSpPr>
        <p:spPr>
          <a:xfrm>
            <a:off x="2403010" y="296007"/>
            <a:ext cx="13481980" cy="1480189"/>
          </a:xfrm>
          <a:prstGeom prst="rect">
            <a:avLst/>
          </a:prstGeom>
        </p:spPr>
        <p:txBody>
          <a:bodyPr lIns="0" tIns="0" rIns="0" bIns="0" rtlCol="0" anchor="t">
            <a:spAutoFit/>
          </a:bodyPr>
          <a:lstStyle/>
          <a:p>
            <a:pPr marL="0" lvl="0" indent="0" algn="ctr">
              <a:lnSpc>
                <a:spcPts val="11309"/>
              </a:lnSpc>
              <a:spcBef>
                <a:spcPct val="0"/>
              </a:spcBef>
            </a:pPr>
            <a:r>
              <a:rPr lang="en-US" sz="8699">
                <a:solidFill>
                  <a:srgbClr val="FFFFFF"/>
                </a:solidFill>
                <a:latin typeface="Migra ExtraBold"/>
              </a:rPr>
              <a:t>Is it worth it?</a:t>
            </a:r>
          </a:p>
        </p:txBody>
      </p:sp>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239715">
            <a:off x="-1023431" y="9060364"/>
            <a:ext cx="3919992" cy="776871"/>
          </a:xfrm>
          <a:prstGeom prst="rect">
            <a:avLst/>
          </a:prstGeom>
        </p:spPr>
      </p:pic>
      <p:pic>
        <p:nvPicPr>
          <p:cNvPr id="7" name="Picture 7"/>
          <p:cNvPicPr>
            <a:picLocks noChangeAspect="1"/>
          </p:cNvPicPr>
          <p:nvPr/>
        </p:nvPicPr>
        <p:blipFill>
          <a:blip r:embed="rId9"/>
          <a:srcRect/>
          <a:stretch>
            <a:fillRect/>
          </a:stretch>
        </p:blipFill>
        <p:spPr>
          <a:xfrm>
            <a:off x="888508" y="1776196"/>
            <a:ext cx="2812666" cy="4687776"/>
          </a:xfrm>
          <a:prstGeom prst="rect">
            <a:avLst/>
          </a:prstGeom>
        </p:spPr>
      </p:pic>
      <p:pic>
        <p:nvPicPr>
          <p:cNvPr id="8" name="Picture 8"/>
          <p:cNvPicPr>
            <a:picLocks noChangeAspect="1"/>
          </p:cNvPicPr>
          <p:nvPr/>
        </p:nvPicPr>
        <p:blipFill>
          <a:blip r:embed="rId10"/>
          <a:srcRect/>
          <a:stretch>
            <a:fillRect/>
          </a:stretch>
        </p:blipFill>
        <p:spPr>
          <a:xfrm>
            <a:off x="1028700" y="6181235"/>
            <a:ext cx="5344948" cy="3788232"/>
          </a:xfrm>
          <a:prstGeom prst="rect">
            <a:avLst/>
          </a:prstGeom>
        </p:spPr>
      </p:pic>
      <p:pic>
        <p:nvPicPr>
          <p:cNvPr id="9" name="Picture 9"/>
          <p:cNvPicPr>
            <a:picLocks noChangeAspect="1"/>
          </p:cNvPicPr>
          <p:nvPr/>
        </p:nvPicPr>
        <p:blipFill>
          <a:blip r:embed="rId11"/>
          <a:srcRect/>
          <a:stretch>
            <a:fillRect/>
          </a:stretch>
        </p:blipFill>
        <p:spPr>
          <a:xfrm>
            <a:off x="9043860" y="5993361"/>
            <a:ext cx="5582255" cy="3698244"/>
          </a:xfrm>
          <a:prstGeom prst="rect">
            <a:avLst/>
          </a:prstGeom>
        </p:spPr>
      </p:pic>
      <p:pic>
        <p:nvPicPr>
          <p:cNvPr id="10" name="Picture 10"/>
          <p:cNvPicPr>
            <a:picLocks noChangeAspect="1"/>
          </p:cNvPicPr>
          <p:nvPr/>
        </p:nvPicPr>
        <p:blipFill>
          <a:blip r:embed="rId12"/>
          <a:srcRect/>
          <a:stretch>
            <a:fillRect/>
          </a:stretch>
        </p:blipFill>
        <p:spPr>
          <a:xfrm>
            <a:off x="11007197" y="1634821"/>
            <a:ext cx="4035018" cy="4705560"/>
          </a:xfrm>
          <a:prstGeom prst="rect">
            <a:avLst/>
          </a:prstGeom>
        </p:spPr>
      </p:pic>
      <p:pic>
        <p:nvPicPr>
          <p:cNvPr id="11" name="Picture 11"/>
          <p:cNvPicPr>
            <a:picLocks noChangeAspect="1"/>
          </p:cNvPicPr>
          <p:nvPr/>
        </p:nvPicPr>
        <p:blipFill>
          <a:blip r:embed="rId13"/>
          <a:srcRect/>
          <a:stretch>
            <a:fillRect/>
          </a:stretch>
        </p:blipFill>
        <p:spPr>
          <a:xfrm>
            <a:off x="4820282" y="2836660"/>
            <a:ext cx="5904283" cy="3933729"/>
          </a:xfrm>
          <a:prstGeom prst="rect">
            <a:avLst/>
          </a:prstGeom>
        </p:spPr>
      </p:pic>
      <p:pic>
        <p:nvPicPr>
          <p:cNvPr id="12" name="Picture 12"/>
          <p:cNvPicPr>
            <a:picLocks noChangeAspect="1"/>
          </p:cNvPicPr>
          <p:nvPr/>
        </p:nvPicPr>
        <p:blipFill>
          <a:blip r:embed="rId4"/>
          <a:srcRect/>
          <a:stretch>
            <a:fillRect/>
          </a:stretch>
        </p:blipFill>
        <p:spPr>
          <a:xfrm rot="10068308">
            <a:off x="15780437" y="-826545"/>
            <a:ext cx="6788855" cy="3385941"/>
          </a:xfrm>
          <a:prstGeom prst="rect">
            <a:avLst/>
          </a:prstGeom>
        </p:spPr>
      </p:pic>
      <p:pic>
        <p:nvPicPr>
          <p:cNvPr id="13" name="Picture 1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3213472">
            <a:off x="14844707" y="5539116"/>
            <a:ext cx="3919992" cy="776871"/>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289" t="16157" r="-18738"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l="21897" r="36239"/>
          <a:stretch>
            <a:fillRect/>
          </a:stretch>
        </p:blipFill>
        <p:spPr>
          <a:xfrm rot="5400000">
            <a:off x="8512269" y="-3853949"/>
            <a:ext cx="945366" cy="9765297"/>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60585" y="7526188"/>
            <a:ext cx="22809171" cy="4531023"/>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522391">
            <a:off x="15594493" y="409486"/>
            <a:ext cx="2170806" cy="1153241"/>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2400020">
            <a:off x="-1663545" y="4012120"/>
            <a:ext cx="5046003" cy="1220215"/>
          </a:xfrm>
          <a:prstGeom prst="rect">
            <a:avLst/>
          </a:prstGeom>
        </p:spPr>
      </p:pic>
      <p:pic>
        <p:nvPicPr>
          <p:cNvPr id="7" name="Picture 7"/>
          <p:cNvPicPr>
            <a:picLocks noChangeAspect="1"/>
          </p:cNvPicPr>
          <p:nvPr/>
        </p:nvPicPr>
        <p:blipFill>
          <a:blip r:embed="rId11"/>
          <a:srcRect/>
          <a:stretch>
            <a:fillRect/>
          </a:stretch>
        </p:blipFill>
        <p:spPr>
          <a:xfrm>
            <a:off x="3062505" y="1865788"/>
            <a:ext cx="12195628" cy="6860041"/>
          </a:xfrm>
          <a:prstGeom prst="rect">
            <a:avLst/>
          </a:prstGeom>
        </p:spPr>
      </p:pic>
      <p:sp>
        <p:nvSpPr>
          <p:cNvPr id="8" name="TextBox 8"/>
          <p:cNvSpPr txBox="1"/>
          <p:nvPr/>
        </p:nvSpPr>
        <p:spPr>
          <a:xfrm>
            <a:off x="9878045" y="5816655"/>
            <a:ext cx="4882649" cy="2089150"/>
          </a:xfrm>
          <a:prstGeom prst="rect">
            <a:avLst/>
          </a:prstGeom>
        </p:spPr>
        <p:txBody>
          <a:bodyPr lIns="0" tIns="0" rIns="0" bIns="0" rtlCol="0" anchor="t">
            <a:spAutoFit/>
          </a:bodyPr>
          <a:lstStyle/>
          <a:p>
            <a:pPr marL="0" lvl="0" indent="0" algn="ctr">
              <a:lnSpc>
                <a:spcPts val="5600"/>
              </a:lnSpc>
              <a:spcBef>
                <a:spcPct val="0"/>
              </a:spcBef>
            </a:pPr>
            <a:r>
              <a:rPr lang="en-US" sz="4000">
                <a:solidFill>
                  <a:srgbClr val="424242"/>
                </a:solidFill>
                <a:latin typeface="Montserrat Semi-Bold"/>
              </a:rPr>
              <a:t>Explosions belong in action movies, not on your face.</a:t>
            </a:r>
          </a:p>
        </p:txBody>
      </p:sp>
      <p:sp>
        <p:nvSpPr>
          <p:cNvPr id="9" name="TextBox 9"/>
          <p:cNvSpPr txBox="1"/>
          <p:nvPr/>
        </p:nvSpPr>
        <p:spPr>
          <a:xfrm>
            <a:off x="2783402" y="413142"/>
            <a:ext cx="12090225" cy="1325053"/>
          </a:xfrm>
          <a:prstGeom prst="rect">
            <a:avLst/>
          </a:prstGeom>
        </p:spPr>
        <p:txBody>
          <a:bodyPr lIns="0" tIns="0" rIns="0" bIns="0" rtlCol="0" anchor="t">
            <a:spAutoFit/>
          </a:bodyPr>
          <a:lstStyle/>
          <a:p>
            <a:pPr marL="0" lvl="0" indent="0" algn="ctr">
              <a:lnSpc>
                <a:spcPts val="10142"/>
              </a:lnSpc>
              <a:spcBef>
                <a:spcPct val="0"/>
              </a:spcBef>
            </a:pPr>
            <a:r>
              <a:rPr lang="en-US" sz="7801">
                <a:solidFill>
                  <a:srgbClr val="273A8F"/>
                </a:solidFill>
                <a:latin typeface="Migra ExtraBold"/>
              </a:rPr>
              <a:t>Is it worth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289" t="16157" r="-18738" b="37663"/>
          <a:stretch>
            <a:fillRect/>
          </a:stretch>
        </p:blipFill>
        <p:spPr>
          <a:xfrm>
            <a:off x="0" y="0"/>
            <a:ext cx="18288000" cy="10287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60585" y="7526188"/>
            <a:ext cx="22809171" cy="453102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22391">
            <a:off x="13302387" y="1127912"/>
            <a:ext cx="3583799" cy="1903893"/>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2400020">
            <a:off x="-1944704" y="4926520"/>
            <a:ext cx="5046003" cy="1220215"/>
          </a:xfrm>
          <a:prstGeom prst="rect">
            <a:avLst/>
          </a:prstGeom>
        </p:spPr>
      </p:pic>
      <p:sp>
        <p:nvSpPr>
          <p:cNvPr id="6" name="TextBox 6"/>
          <p:cNvSpPr txBox="1"/>
          <p:nvPr/>
        </p:nvSpPr>
        <p:spPr>
          <a:xfrm>
            <a:off x="1028700" y="3584003"/>
            <a:ext cx="16325574" cy="1952625"/>
          </a:xfrm>
          <a:prstGeom prst="rect">
            <a:avLst/>
          </a:prstGeom>
        </p:spPr>
        <p:txBody>
          <a:bodyPr lIns="0" tIns="0" rIns="0" bIns="0" rtlCol="0" anchor="t">
            <a:spAutoFit/>
          </a:bodyPr>
          <a:lstStyle/>
          <a:p>
            <a:pPr marL="0" lvl="0" indent="0" algn="ctr">
              <a:lnSpc>
                <a:spcPts val="14400"/>
              </a:lnSpc>
              <a:spcBef>
                <a:spcPct val="0"/>
              </a:spcBef>
            </a:pPr>
            <a:r>
              <a:rPr lang="en-US" sz="12000">
                <a:solidFill>
                  <a:srgbClr val="E14F35"/>
                </a:solidFill>
                <a:latin typeface="Migra ExtraBold"/>
              </a:rPr>
              <a:t>How do they hook you?</a:t>
            </a:r>
          </a:p>
        </p:txBody>
      </p:sp>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rot="-1329066">
            <a:off x="14270621" y="5309643"/>
            <a:ext cx="1413302" cy="2717889"/>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8738" t="16157" r="2289"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800000">
            <a:off x="-801760" y="-806104"/>
            <a:ext cx="7943667" cy="3961904"/>
          </a:xfrm>
          <a:prstGeom prst="rect">
            <a:avLst/>
          </a:prstGeom>
        </p:spPr>
      </p:pic>
      <p:pic>
        <p:nvPicPr>
          <p:cNvPr id="4" name="Picture 4"/>
          <p:cNvPicPr>
            <a:picLocks noChangeAspect="1"/>
          </p:cNvPicPr>
          <p:nvPr/>
        </p:nvPicPr>
        <p:blipFill>
          <a:blip r:embed="rId5"/>
          <a:srcRect/>
          <a:stretch>
            <a:fillRect/>
          </a:stretch>
        </p:blipFill>
        <p:spPr>
          <a:xfrm rot="1398718">
            <a:off x="-1098298" y="1949060"/>
            <a:ext cx="3782294" cy="1701105"/>
          </a:xfrm>
          <a:prstGeom prst="rect">
            <a:avLst/>
          </a:prstGeom>
        </p:spPr>
      </p:pic>
      <p:pic>
        <p:nvPicPr>
          <p:cNvPr id="5" name="Picture 5"/>
          <p:cNvPicPr>
            <a:picLocks noChangeAspect="1"/>
          </p:cNvPicPr>
          <p:nvPr/>
        </p:nvPicPr>
        <p:blipFill>
          <a:blip r:embed="rId6"/>
          <a:srcRect/>
          <a:stretch>
            <a:fillRect/>
          </a:stretch>
        </p:blipFill>
        <p:spPr>
          <a:xfrm rot="4247979">
            <a:off x="14099733" y="6350405"/>
            <a:ext cx="3464203" cy="7873189"/>
          </a:xfrm>
          <a:prstGeom prst="rect">
            <a:avLst/>
          </a:prstGeom>
        </p:spPr>
      </p:pic>
      <p:pic>
        <p:nvPicPr>
          <p:cNvPr id="6" name="Picture 6"/>
          <p:cNvPicPr>
            <a:picLocks noChangeAspect="1"/>
          </p:cNvPicPr>
          <p:nvPr/>
        </p:nvPicPr>
        <p:blipFill>
          <a:blip r:embed="rId7"/>
          <a:srcRect r="33630" b="7535"/>
          <a:stretch>
            <a:fillRect/>
          </a:stretch>
        </p:blipFill>
        <p:spPr>
          <a:xfrm>
            <a:off x="397331" y="2345629"/>
            <a:ext cx="7812358" cy="6122219"/>
          </a:xfrm>
          <a:prstGeom prst="rect">
            <a:avLst/>
          </a:prstGeom>
        </p:spPr>
      </p:pic>
      <p:pic>
        <p:nvPicPr>
          <p:cNvPr id="7" name="Picture 7"/>
          <p:cNvPicPr>
            <a:picLocks noChangeAspect="1"/>
          </p:cNvPicPr>
          <p:nvPr/>
        </p:nvPicPr>
        <p:blipFill>
          <a:blip r:embed="rId8"/>
          <a:srcRect/>
          <a:stretch>
            <a:fillRect/>
          </a:stretch>
        </p:blipFill>
        <p:spPr>
          <a:xfrm>
            <a:off x="5077926" y="211741"/>
            <a:ext cx="6801472" cy="3244003"/>
          </a:xfrm>
          <a:prstGeom prst="rect">
            <a:avLst/>
          </a:prstGeom>
        </p:spPr>
      </p:pic>
      <p:pic>
        <p:nvPicPr>
          <p:cNvPr id="8" name="Picture 8"/>
          <p:cNvPicPr>
            <a:picLocks noChangeAspect="1"/>
          </p:cNvPicPr>
          <p:nvPr/>
        </p:nvPicPr>
        <p:blipFill>
          <a:blip r:embed="rId9"/>
          <a:srcRect/>
          <a:stretch>
            <a:fillRect/>
          </a:stretch>
        </p:blipFill>
        <p:spPr>
          <a:xfrm>
            <a:off x="7985384" y="3604103"/>
            <a:ext cx="6437985" cy="3605271"/>
          </a:xfrm>
          <a:prstGeom prst="rect">
            <a:avLst/>
          </a:prstGeom>
        </p:spPr>
      </p:pic>
      <p:pic>
        <p:nvPicPr>
          <p:cNvPr id="9" name="Picture 9"/>
          <p:cNvPicPr>
            <a:picLocks noChangeAspect="1"/>
          </p:cNvPicPr>
          <p:nvPr/>
        </p:nvPicPr>
        <p:blipFill>
          <a:blip r:embed="rId10"/>
          <a:srcRect/>
          <a:stretch>
            <a:fillRect/>
          </a:stretch>
        </p:blipFill>
        <p:spPr>
          <a:xfrm>
            <a:off x="10081729" y="7042059"/>
            <a:ext cx="5073650" cy="2851579"/>
          </a:xfrm>
          <a:prstGeom prst="rect">
            <a:avLst/>
          </a:prstGeom>
        </p:spPr>
      </p:pic>
      <p:pic>
        <p:nvPicPr>
          <p:cNvPr id="10" name="Picture 10"/>
          <p:cNvPicPr>
            <a:picLocks noChangeAspect="1"/>
          </p:cNvPicPr>
          <p:nvPr/>
        </p:nvPicPr>
        <p:blipFill>
          <a:blip r:embed="rId11"/>
          <a:srcRect/>
          <a:stretch>
            <a:fillRect/>
          </a:stretch>
        </p:blipFill>
        <p:spPr>
          <a:xfrm>
            <a:off x="12537949" y="838314"/>
            <a:ext cx="5234861" cy="5234861"/>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329066">
            <a:off x="5090664" y="7902090"/>
            <a:ext cx="1079021" cy="2075041"/>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8738" t="16157" r="2289"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800000">
            <a:off x="-801760" y="-806104"/>
            <a:ext cx="7943667" cy="3961904"/>
          </a:xfrm>
          <a:prstGeom prst="rect">
            <a:avLst/>
          </a:prstGeom>
        </p:spPr>
      </p:pic>
      <p:pic>
        <p:nvPicPr>
          <p:cNvPr id="4" name="Picture 4"/>
          <p:cNvPicPr>
            <a:picLocks noChangeAspect="1"/>
          </p:cNvPicPr>
          <p:nvPr/>
        </p:nvPicPr>
        <p:blipFill>
          <a:blip r:embed="rId5"/>
          <a:srcRect/>
          <a:stretch>
            <a:fillRect/>
          </a:stretch>
        </p:blipFill>
        <p:spPr>
          <a:xfrm rot="1398718">
            <a:off x="-1098298" y="1949060"/>
            <a:ext cx="3782294" cy="1701105"/>
          </a:xfrm>
          <a:prstGeom prst="rect">
            <a:avLst/>
          </a:prstGeom>
        </p:spPr>
      </p:pic>
      <p:pic>
        <p:nvPicPr>
          <p:cNvPr id="5" name="Picture 5"/>
          <p:cNvPicPr>
            <a:picLocks noChangeAspect="1"/>
          </p:cNvPicPr>
          <p:nvPr/>
        </p:nvPicPr>
        <p:blipFill>
          <a:blip r:embed="rId6"/>
          <a:srcRect/>
          <a:stretch>
            <a:fillRect/>
          </a:stretch>
        </p:blipFill>
        <p:spPr>
          <a:xfrm rot="4247979">
            <a:off x="14099733" y="6350405"/>
            <a:ext cx="3464203" cy="7873189"/>
          </a:xfrm>
          <a:prstGeom prst="rect">
            <a:avLst/>
          </a:prstGeom>
        </p:spPr>
      </p:pic>
      <p:pic>
        <p:nvPicPr>
          <p:cNvPr id="6" name="Picture 6"/>
          <p:cNvPicPr>
            <a:picLocks noChangeAspect="1"/>
          </p:cNvPicPr>
          <p:nvPr/>
        </p:nvPicPr>
        <p:blipFill>
          <a:blip r:embed="rId7"/>
          <a:srcRect/>
          <a:stretch>
            <a:fillRect/>
          </a:stretch>
        </p:blipFill>
        <p:spPr>
          <a:xfrm>
            <a:off x="1028700" y="3155800"/>
            <a:ext cx="7797927" cy="6238341"/>
          </a:xfrm>
          <a:prstGeom prst="rect">
            <a:avLst/>
          </a:prstGeom>
        </p:spPr>
      </p:pic>
      <p:pic>
        <p:nvPicPr>
          <p:cNvPr id="7" name="Picture 7"/>
          <p:cNvPicPr>
            <a:picLocks noChangeAspect="1"/>
          </p:cNvPicPr>
          <p:nvPr/>
        </p:nvPicPr>
        <p:blipFill>
          <a:blip r:embed="rId8"/>
          <a:srcRect/>
          <a:stretch>
            <a:fillRect/>
          </a:stretch>
        </p:blipFill>
        <p:spPr>
          <a:xfrm>
            <a:off x="8826627" y="893943"/>
            <a:ext cx="9110763" cy="5978938"/>
          </a:xfrm>
          <a:prstGeom prst="rect">
            <a:avLst/>
          </a:prstGeom>
        </p:spPr>
      </p:pic>
      <p:pic>
        <p:nvPicPr>
          <p:cNvPr id="8" name="Picture 8"/>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329066">
            <a:off x="12004810" y="7402967"/>
            <a:ext cx="1413302" cy="271788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8738" t="16157" r="2289"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800000">
            <a:off x="-801760" y="-806104"/>
            <a:ext cx="7943667" cy="396190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9531441">
            <a:off x="16485749" y="99461"/>
            <a:ext cx="1744348" cy="345698"/>
          </a:xfrm>
          <a:prstGeom prst="rect">
            <a:avLst/>
          </a:prstGeom>
        </p:spPr>
      </p:pic>
      <p:pic>
        <p:nvPicPr>
          <p:cNvPr id="5" name="Picture 5"/>
          <p:cNvPicPr>
            <a:picLocks noChangeAspect="1"/>
          </p:cNvPicPr>
          <p:nvPr/>
        </p:nvPicPr>
        <p:blipFill>
          <a:blip r:embed="rId7"/>
          <a:srcRect/>
          <a:stretch>
            <a:fillRect/>
          </a:stretch>
        </p:blipFill>
        <p:spPr>
          <a:xfrm rot="1398718">
            <a:off x="-1098298" y="1949060"/>
            <a:ext cx="3782294" cy="1701105"/>
          </a:xfrm>
          <a:prstGeom prst="rect">
            <a:avLst/>
          </a:prstGeom>
        </p:spPr>
      </p:pic>
      <p:pic>
        <p:nvPicPr>
          <p:cNvPr id="6" name="Picture 6"/>
          <p:cNvPicPr>
            <a:picLocks noChangeAspect="1"/>
          </p:cNvPicPr>
          <p:nvPr/>
        </p:nvPicPr>
        <p:blipFill>
          <a:blip r:embed="rId8"/>
          <a:srcRect b="77556"/>
          <a:stretch>
            <a:fillRect/>
          </a:stretch>
        </p:blipFill>
        <p:spPr>
          <a:xfrm rot="-196806">
            <a:off x="10293352" y="8748039"/>
            <a:ext cx="8817675" cy="2287859"/>
          </a:xfrm>
          <a:prstGeom prst="rect">
            <a:avLst/>
          </a:prstGeom>
        </p:spPr>
      </p:pic>
      <p:pic>
        <p:nvPicPr>
          <p:cNvPr id="7" name="Picture 7"/>
          <p:cNvPicPr>
            <a:picLocks noChangeAspect="1"/>
          </p:cNvPicPr>
          <p:nvPr/>
        </p:nvPicPr>
        <p:blipFill>
          <a:blip r:embed="rId9"/>
          <a:srcRect/>
          <a:stretch>
            <a:fillRect/>
          </a:stretch>
        </p:blipFill>
        <p:spPr>
          <a:xfrm rot="-1840365">
            <a:off x="16236330" y="7993429"/>
            <a:ext cx="1780027" cy="1553161"/>
          </a:xfrm>
          <a:prstGeom prst="rect">
            <a:avLst/>
          </a:prstGeom>
        </p:spPr>
      </p:pic>
      <p:pic>
        <p:nvPicPr>
          <p:cNvPr id="8" name="Picture 8"/>
          <p:cNvPicPr>
            <a:picLocks noChangeAspect="1"/>
          </p:cNvPicPr>
          <p:nvPr/>
        </p:nvPicPr>
        <p:blipFill>
          <a:blip r:embed="rId10"/>
          <a:srcRect r="33613"/>
          <a:stretch>
            <a:fillRect/>
          </a:stretch>
        </p:blipFill>
        <p:spPr>
          <a:xfrm rot="221252">
            <a:off x="14331504" y="-87906"/>
            <a:ext cx="3777427" cy="5690094"/>
          </a:xfrm>
          <a:prstGeom prst="rect">
            <a:avLst/>
          </a:prstGeom>
        </p:spPr>
      </p:pic>
      <p:pic>
        <p:nvPicPr>
          <p:cNvPr id="9" name="Picture 9"/>
          <p:cNvPicPr>
            <a:picLocks noChangeAspect="1"/>
          </p:cNvPicPr>
          <p:nvPr/>
        </p:nvPicPr>
        <p:blipFill>
          <a:blip r:embed="rId11"/>
          <a:srcRect/>
          <a:stretch>
            <a:fillRect/>
          </a:stretch>
        </p:blipFill>
        <p:spPr>
          <a:xfrm rot="354449">
            <a:off x="10052080" y="109574"/>
            <a:ext cx="6265308" cy="3524236"/>
          </a:xfrm>
          <a:prstGeom prst="rect">
            <a:avLst/>
          </a:prstGeom>
        </p:spPr>
      </p:pic>
      <p:pic>
        <p:nvPicPr>
          <p:cNvPr id="10" name="Picture 10"/>
          <p:cNvPicPr>
            <a:picLocks noChangeAspect="1"/>
          </p:cNvPicPr>
          <p:nvPr/>
        </p:nvPicPr>
        <p:blipFill>
          <a:blip r:embed="rId12"/>
          <a:srcRect/>
          <a:stretch>
            <a:fillRect/>
          </a:stretch>
        </p:blipFill>
        <p:spPr>
          <a:xfrm>
            <a:off x="0" y="6335889"/>
            <a:ext cx="9144000" cy="3951111"/>
          </a:xfrm>
          <a:prstGeom prst="rect">
            <a:avLst/>
          </a:prstGeom>
        </p:spPr>
      </p:pic>
      <p:pic>
        <p:nvPicPr>
          <p:cNvPr id="11" name="Picture 11"/>
          <p:cNvPicPr>
            <a:picLocks noChangeAspect="1"/>
          </p:cNvPicPr>
          <p:nvPr/>
        </p:nvPicPr>
        <p:blipFill>
          <a:blip r:embed="rId13"/>
          <a:srcRect/>
          <a:stretch>
            <a:fillRect/>
          </a:stretch>
        </p:blipFill>
        <p:spPr>
          <a:xfrm rot="489616">
            <a:off x="15199778" y="5145678"/>
            <a:ext cx="3285452" cy="3285452"/>
          </a:xfrm>
          <a:prstGeom prst="rect">
            <a:avLst/>
          </a:prstGeom>
        </p:spPr>
      </p:pic>
      <p:pic>
        <p:nvPicPr>
          <p:cNvPr id="12" name="Picture 12"/>
          <p:cNvPicPr>
            <a:picLocks noChangeAspect="1"/>
          </p:cNvPicPr>
          <p:nvPr/>
        </p:nvPicPr>
        <p:blipFill>
          <a:blip r:embed="rId14"/>
          <a:srcRect l="26854" r="17059"/>
          <a:stretch>
            <a:fillRect/>
          </a:stretch>
        </p:blipFill>
        <p:spPr>
          <a:xfrm rot="-363005">
            <a:off x="11033613" y="3228874"/>
            <a:ext cx="4149371" cy="4934584"/>
          </a:xfrm>
          <a:prstGeom prst="rect">
            <a:avLst/>
          </a:prstGeom>
        </p:spPr>
      </p:pic>
      <p:sp>
        <p:nvSpPr>
          <p:cNvPr id="13" name="TextBox 13"/>
          <p:cNvSpPr txBox="1"/>
          <p:nvPr/>
        </p:nvSpPr>
        <p:spPr>
          <a:xfrm>
            <a:off x="0" y="3937520"/>
            <a:ext cx="10602060" cy="1916561"/>
          </a:xfrm>
          <a:prstGeom prst="rect">
            <a:avLst/>
          </a:prstGeom>
        </p:spPr>
        <p:txBody>
          <a:bodyPr lIns="0" tIns="0" rIns="0" bIns="0" rtlCol="0" anchor="t">
            <a:spAutoFit/>
          </a:bodyPr>
          <a:lstStyle/>
          <a:p>
            <a:pPr marL="0" lvl="0" indent="0" algn="ctr">
              <a:lnSpc>
                <a:spcPts val="5137"/>
              </a:lnSpc>
              <a:spcBef>
                <a:spcPct val="0"/>
              </a:spcBef>
            </a:pPr>
            <a:r>
              <a:rPr lang="en-US" sz="3669">
                <a:solidFill>
                  <a:srgbClr val="384FB6"/>
                </a:solidFill>
                <a:latin typeface="Montserrat Semi-Bold Bold"/>
              </a:rPr>
              <a:t>Flavors such as fruit, mint, or different sweet flavors are one of the main targets towards attracting youth to vaping. </a:t>
            </a:r>
          </a:p>
        </p:txBody>
      </p:sp>
      <p:sp>
        <p:nvSpPr>
          <p:cNvPr id="14" name="TextBox 14"/>
          <p:cNvSpPr txBox="1"/>
          <p:nvPr/>
        </p:nvSpPr>
        <p:spPr>
          <a:xfrm>
            <a:off x="0" y="119911"/>
            <a:ext cx="6130323" cy="2679702"/>
          </a:xfrm>
          <a:prstGeom prst="rect">
            <a:avLst/>
          </a:prstGeom>
        </p:spPr>
        <p:txBody>
          <a:bodyPr lIns="0" tIns="0" rIns="0" bIns="0" rtlCol="0" anchor="t">
            <a:spAutoFit/>
          </a:bodyPr>
          <a:lstStyle/>
          <a:p>
            <a:pPr marL="0" lvl="0" indent="0" algn="ctr">
              <a:lnSpc>
                <a:spcPts val="10399"/>
              </a:lnSpc>
              <a:spcBef>
                <a:spcPct val="0"/>
              </a:spcBef>
            </a:pPr>
            <a:r>
              <a:rPr lang="en-US" sz="7999">
                <a:solidFill>
                  <a:srgbClr val="FFFFFF"/>
                </a:solidFill>
                <a:latin typeface="Migra ExtraBold"/>
              </a:rPr>
              <a:t>Flavors &amp; Colors</a:t>
            </a:r>
          </a:p>
        </p:txBody>
      </p:sp>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rot="-1329066" flipH="1">
            <a:off x="7270463" y="139916"/>
            <a:ext cx="1413302" cy="2717889"/>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D3A98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1398718">
            <a:off x="-862447" y="2638309"/>
            <a:ext cx="3782294" cy="1701105"/>
          </a:xfrm>
          <a:prstGeom prst="rect">
            <a:avLst/>
          </a:prstGeom>
        </p:spPr>
      </p:pic>
      <p:pic>
        <p:nvPicPr>
          <p:cNvPr id="3" name="Picture 3"/>
          <p:cNvPicPr>
            <a:picLocks noChangeAspect="1"/>
          </p:cNvPicPr>
          <p:nvPr/>
        </p:nvPicPr>
        <p:blipFill>
          <a:blip r:embed="rId4"/>
          <a:srcRect/>
          <a:stretch>
            <a:fillRect/>
          </a:stretch>
        </p:blipFill>
        <p:spPr>
          <a:xfrm rot="-10800000">
            <a:off x="0" y="50026"/>
            <a:ext cx="7943667" cy="3961904"/>
          </a:xfrm>
          <a:prstGeom prst="rect">
            <a:avLst/>
          </a:prstGeom>
        </p:spPr>
      </p:pic>
      <p:grpSp>
        <p:nvGrpSpPr>
          <p:cNvPr id="7" name="Group 7"/>
          <p:cNvGrpSpPr>
            <a:grpSpLocks noChangeAspect="1"/>
          </p:cNvGrpSpPr>
          <p:nvPr/>
        </p:nvGrpSpPr>
        <p:grpSpPr>
          <a:xfrm rot="198011">
            <a:off x="6391680" y="4011930"/>
            <a:ext cx="4504723" cy="5246370"/>
            <a:chOff x="0" y="0"/>
            <a:chExt cx="13561060" cy="15793720"/>
          </a:xfrm>
        </p:grpSpPr>
        <p:sp>
          <p:nvSpPr>
            <p:cNvPr id="8" name="Freeform 8"/>
            <p:cNvSpPr/>
            <p:nvPr/>
          </p:nvSpPr>
          <p:spPr>
            <a:xfrm>
              <a:off x="508000" y="508000"/>
              <a:ext cx="12052300" cy="14707870"/>
            </a:xfrm>
            <a:custGeom>
              <a:avLst/>
              <a:gdLst/>
              <a:ahLst/>
              <a:cxnLst/>
              <a:rect l="l" t="t" r="r" b="b"/>
              <a:pathLst>
                <a:path w="12052300" h="14707870">
                  <a:moveTo>
                    <a:pt x="10295890" y="14707870"/>
                  </a:moveTo>
                  <a:lnTo>
                    <a:pt x="0" y="13376911"/>
                  </a:lnTo>
                  <a:lnTo>
                    <a:pt x="1756410" y="0"/>
                  </a:lnTo>
                  <a:lnTo>
                    <a:pt x="12052300" y="1330960"/>
                  </a:lnTo>
                  <a:lnTo>
                    <a:pt x="10295890" y="14707870"/>
                  </a:lnTo>
                  <a:close/>
                </a:path>
              </a:pathLst>
            </a:custGeom>
            <a:blipFill>
              <a:blip r:embed="rId5"/>
              <a:stretch>
                <a:fillRect l="-41154" r="-41154"/>
              </a:stretch>
            </a:blipFill>
          </p:spPr>
        </p:sp>
        <p:sp>
          <p:nvSpPr>
            <p:cNvPr id="9" name="Freeform 9"/>
            <p:cNvSpPr/>
            <p:nvPr/>
          </p:nvSpPr>
          <p:spPr>
            <a:xfrm>
              <a:off x="0" y="-21590"/>
              <a:ext cx="13561061" cy="15815310"/>
            </a:xfrm>
            <a:custGeom>
              <a:avLst/>
              <a:gdLst/>
              <a:ahLst/>
              <a:cxnLst/>
              <a:rect l="l" t="t" r="r" b="b"/>
              <a:pathLst>
                <a:path w="13561061" h="15815310">
                  <a:moveTo>
                    <a:pt x="13561061" y="15815310"/>
                  </a:moveTo>
                  <a:lnTo>
                    <a:pt x="0" y="15815310"/>
                  </a:lnTo>
                  <a:lnTo>
                    <a:pt x="0" y="0"/>
                  </a:lnTo>
                  <a:lnTo>
                    <a:pt x="13561061" y="0"/>
                  </a:lnTo>
                  <a:lnTo>
                    <a:pt x="13561061" y="15815310"/>
                  </a:lnTo>
                  <a:close/>
                </a:path>
              </a:pathLst>
            </a:custGeom>
            <a:blipFill>
              <a:blip r:embed="rId6"/>
              <a:stretch>
                <a:fillRect t="-144" b="-144"/>
              </a:stretch>
            </a:blipFill>
          </p:spPr>
        </p:sp>
      </p:grpSp>
      <p:grpSp>
        <p:nvGrpSpPr>
          <p:cNvPr id="10" name="Group 10"/>
          <p:cNvGrpSpPr>
            <a:grpSpLocks noChangeAspect="1"/>
          </p:cNvGrpSpPr>
          <p:nvPr/>
        </p:nvGrpSpPr>
        <p:grpSpPr>
          <a:xfrm rot="-300394">
            <a:off x="9144000" y="698814"/>
            <a:ext cx="2626218" cy="3035811"/>
            <a:chOff x="0" y="0"/>
            <a:chExt cx="2768600" cy="3200400"/>
          </a:xfrm>
        </p:grpSpPr>
        <p:sp>
          <p:nvSpPr>
            <p:cNvPr id="11" name="Freeform 11"/>
            <p:cNvSpPr/>
            <p:nvPr/>
          </p:nvSpPr>
          <p:spPr>
            <a:xfrm>
              <a:off x="38100" y="38100"/>
              <a:ext cx="2578100" cy="2959100"/>
            </a:xfrm>
            <a:custGeom>
              <a:avLst/>
              <a:gdLst/>
              <a:ahLst/>
              <a:cxnLst/>
              <a:rect l="l" t="t" r="r" b="b"/>
              <a:pathLst>
                <a:path w="2578100" h="2959100">
                  <a:moveTo>
                    <a:pt x="2578100" y="2959100"/>
                  </a:moveTo>
                  <a:lnTo>
                    <a:pt x="0" y="2959100"/>
                  </a:lnTo>
                  <a:lnTo>
                    <a:pt x="0" y="0"/>
                  </a:lnTo>
                  <a:lnTo>
                    <a:pt x="2578100" y="0"/>
                  </a:lnTo>
                  <a:lnTo>
                    <a:pt x="2578100" y="2959100"/>
                  </a:lnTo>
                  <a:close/>
                </a:path>
              </a:pathLst>
            </a:custGeom>
            <a:blipFill>
              <a:blip r:embed="rId7"/>
              <a:stretch>
                <a:fillRect t="-15343" b="-15343"/>
              </a:stretch>
            </a:blipFill>
          </p:spPr>
        </p:sp>
        <p:sp>
          <p:nvSpPr>
            <p:cNvPr id="12" name="Freeform 12"/>
            <p:cNvSpPr/>
            <p:nvPr/>
          </p:nvSpPr>
          <p:spPr>
            <a:xfrm>
              <a:off x="0" y="0"/>
              <a:ext cx="2768600" cy="3200400"/>
            </a:xfrm>
            <a:custGeom>
              <a:avLst/>
              <a:gdLst/>
              <a:ahLst/>
              <a:cxnLst/>
              <a:rect l="l" t="t" r="r" b="b"/>
              <a:pathLst>
                <a:path w="2768600" h="3200400">
                  <a:moveTo>
                    <a:pt x="2768600" y="3200400"/>
                  </a:moveTo>
                  <a:lnTo>
                    <a:pt x="0" y="3200400"/>
                  </a:lnTo>
                  <a:lnTo>
                    <a:pt x="0" y="0"/>
                  </a:lnTo>
                  <a:lnTo>
                    <a:pt x="2768600" y="0"/>
                  </a:lnTo>
                  <a:lnTo>
                    <a:pt x="2768600" y="3200400"/>
                  </a:lnTo>
                  <a:close/>
                </a:path>
              </a:pathLst>
            </a:custGeom>
            <a:blipFill>
              <a:blip r:embed="rId8"/>
              <a:stretch>
                <a:fillRect t="-76" b="-76"/>
              </a:stretch>
            </a:blipFill>
          </p:spPr>
        </p:sp>
      </p:grpSp>
      <p:grpSp>
        <p:nvGrpSpPr>
          <p:cNvPr id="13" name="Group 13"/>
          <p:cNvGrpSpPr>
            <a:grpSpLocks noChangeAspect="1"/>
          </p:cNvGrpSpPr>
          <p:nvPr/>
        </p:nvGrpSpPr>
        <p:grpSpPr>
          <a:xfrm rot="-297586">
            <a:off x="338091" y="4462817"/>
            <a:ext cx="4516075" cy="5246370"/>
            <a:chOff x="0" y="0"/>
            <a:chExt cx="5466080" cy="6350000"/>
          </a:xfrm>
        </p:grpSpPr>
        <p:sp>
          <p:nvSpPr>
            <p:cNvPr id="14" name="Freeform 14"/>
            <p:cNvSpPr/>
            <p:nvPr/>
          </p:nvSpPr>
          <p:spPr>
            <a:xfrm>
              <a:off x="0" y="0"/>
              <a:ext cx="5439410" cy="6348730"/>
            </a:xfrm>
            <a:custGeom>
              <a:avLst/>
              <a:gdLst/>
              <a:ahLst/>
              <a:cxnLst/>
              <a:rect l="l" t="t" r="r" b="b"/>
              <a:pathLst>
                <a:path w="5439410" h="6348730">
                  <a:moveTo>
                    <a:pt x="5419090" y="0"/>
                  </a:moveTo>
                  <a:lnTo>
                    <a:pt x="19050" y="0"/>
                  </a:lnTo>
                  <a:cubicBezTo>
                    <a:pt x="8890" y="0"/>
                    <a:pt x="0" y="8890"/>
                    <a:pt x="0" y="20320"/>
                  </a:cubicBezTo>
                  <a:lnTo>
                    <a:pt x="0" y="6329680"/>
                  </a:lnTo>
                  <a:cubicBezTo>
                    <a:pt x="0" y="6339840"/>
                    <a:pt x="8890" y="6348730"/>
                    <a:pt x="19050" y="6348730"/>
                  </a:cubicBezTo>
                  <a:lnTo>
                    <a:pt x="5419090" y="6348730"/>
                  </a:lnTo>
                  <a:cubicBezTo>
                    <a:pt x="5429250" y="6348730"/>
                    <a:pt x="5438140" y="6339840"/>
                    <a:pt x="5438140" y="6329680"/>
                  </a:cubicBezTo>
                  <a:lnTo>
                    <a:pt x="5438140" y="20320"/>
                  </a:lnTo>
                  <a:cubicBezTo>
                    <a:pt x="5439410" y="8890"/>
                    <a:pt x="5430520" y="0"/>
                    <a:pt x="5419090" y="0"/>
                  </a:cubicBezTo>
                  <a:close/>
                  <a:moveTo>
                    <a:pt x="5137150" y="314960"/>
                  </a:moveTo>
                  <a:lnTo>
                    <a:pt x="5137150" y="4970780"/>
                  </a:lnTo>
                  <a:cubicBezTo>
                    <a:pt x="5137150" y="4980940"/>
                    <a:pt x="5128260" y="4989830"/>
                    <a:pt x="5118100" y="4989830"/>
                  </a:cubicBezTo>
                  <a:lnTo>
                    <a:pt x="266700" y="4989830"/>
                  </a:lnTo>
                  <a:cubicBezTo>
                    <a:pt x="256540" y="4989830"/>
                    <a:pt x="247650" y="4980940"/>
                    <a:pt x="247650" y="4970780"/>
                  </a:cubicBezTo>
                  <a:lnTo>
                    <a:pt x="247650" y="314960"/>
                  </a:lnTo>
                  <a:cubicBezTo>
                    <a:pt x="247650" y="304800"/>
                    <a:pt x="256540" y="295910"/>
                    <a:pt x="266700" y="295910"/>
                  </a:cubicBezTo>
                  <a:lnTo>
                    <a:pt x="5118100" y="295910"/>
                  </a:lnTo>
                  <a:cubicBezTo>
                    <a:pt x="5129530" y="294640"/>
                    <a:pt x="5137150" y="303530"/>
                    <a:pt x="5137150" y="314960"/>
                  </a:cubicBezTo>
                  <a:close/>
                </a:path>
              </a:pathLst>
            </a:custGeom>
            <a:solidFill>
              <a:srgbClr val="EAECE7"/>
            </a:solidFill>
          </p:spPr>
        </p:sp>
        <p:sp>
          <p:nvSpPr>
            <p:cNvPr id="15" name="Freeform 15"/>
            <p:cNvSpPr/>
            <p:nvPr/>
          </p:nvSpPr>
          <p:spPr>
            <a:xfrm>
              <a:off x="247650" y="294640"/>
              <a:ext cx="4889500" cy="4693920"/>
            </a:xfrm>
            <a:custGeom>
              <a:avLst/>
              <a:gdLst/>
              <a:ahLst/>
              <a:cxnLst/>
              <a:rect l="l" t="t" r="r" b="b"/>
              <a:pathLst>
                <a:path w="4889500" h="4693920">
                  <a:moveTo>
                    <a:pt x="4870450" y="0"/>
                  </a:moveTo>
                  <a:lnTo>
                    <a:pt x="19050" y="0"/>
                  </a:lnTo>
                  <a:cubicBezTo>
                    <a:pt x="8890" y="0"/>
                    <a:pt x="0" y="8890"/>
                    <a:pt x="0" y="19050"/>
                  </a:cubicBezTo>
                  <a:lnTo>
                    <a:pt x="0" y="4674870"/>
                  </a:lnTo>
                  <a:cubicBezTo>
                    <a:pt x="0" y="4686300"/>
                    <a:pt x="8890" y="4693920"/>
                    <a:pt x="19050" y="4693920"/>
                  </a:cubicBezTo>
                  <a:lnTo>
                    <a:pt x="4870450" y="4693920"/>
                  </a:lnTo>
                  <a:cubicBezTo>
                    <a:pt x="4880610" y="4693920"/>
                    <a:pt x="4889500" y="4685030"/>
                    <a:pt x="4889500" y="4674870"/>
                  </a:cubicBezTo>
                  <a:lnTo>
                    <a:pt x="4889500" y="20320"/>
                  </a:lnTo>
                  <a:cubicBezTo>
                    <a:pt x="4889500" y="8890"/>
                    <a:pt x="4881880" y="0"/>
                    <a:pt x="4870450" y="0"/>
                  </a:cubicBezTo>
                  <a:close/>
                </a:path>
              </a:pathLst>
            </a:custGeom>
            <a:blipFill>
              <a:blip r:embed="rId9"/>
              <a:stretch>
                <a:fillRect l="-18565" r="-25389"/>
              </a:stretch>
            </a:blipFill>
          </p:spPr>
        </p:sp>
        <p:sp>
          <p:nvSpPr>
            <p:cNvPr id="16" name="Freeform 16"/>
            <p:cNvSpPr/>
            <p:nvPr/>
          </p:nvSpPr>
          <p:spPr>
            <a:xfrm>
              <a:off x="1270" y="6350"/>
              <a:ext cx="5457190" cy="6342380"/>
            </a:xfrm>
            <a:custGeom>
              <a:avLst/>
              <a:gdLst/>
              <a:ahLst/>
              <a:cxnLst/>
              <a:rect l="l" t="t" r="r" b="b"/>
              <a:pathLst>
                <a:path w="5457190" h="6342380">
                  <a:moveTo>
                    <a:pt x="5137150" y="302260"/>
                  </a:moveTo>
                  <a:cubicBezTo>
                    <a:pt x="5137150" y="302260"/>
                    <a:pt x="5133340" y="290830"/>
                    <a:pt x="5119370" y="289560"/>
                  </a:cubicBezTo>
                  <a:lnTo>
                    <a:pt x="248920" y="289560"/>
                  </a:lnTo>
                  <a:cubicBezTo>
                    <a:pt x="240030" y="289560"/>
                    <a:pt x="228600" y="293370"/>
                    <a:pt x="228600" y="303530"/>
                  </a:cubicBezTo>
                  <a:lnTo>
                    <a:pt x="232410" y="312420"/>
                  </a:lnTo>
                  <a:cubicBezTo>
                    <a:pt x="236220" y="307340"/>
                    <a:pt x="242570" y="304800"/>
                    <a:pt x="248920" y="304800"/>
                  </a:cubicBezTo>
                  <a:lnTo>
                    <a:pt x="5123180" y="304800"/>
                  </a:lnTo>
                  <a:lnTo>
                    <a:pt x="5123180" y="4966970"/>
                  </a:lnTo>
                  <a:cubicBezTo>
                    <a:pt x="5123180" y="4973320"/>
                    <a:pt x="5120640" y="4979670"/>
                    <a:pt x="5115560" y="4983480"/>
                  </a:cubicBezTo>
                  <a:lnTo>
                    <a:pt x="5120640" y="4983480"/>
                  </a:lnTo>
                  <a:cubicBezTo>
                    <a:pt x="5129530" y="4983480"/>
                    <a:pt x="5137150" y="4975860"/>
                    <a:pt x="5137150" y="4966970"/>
                  </a:cubicBezTo>
                  <a:lnTo>
                    <a:pt x="5137150" y="302260"/>
                  </a:lnTo>
                  <a:close/>
                  <a:moveTo>
                    <a:pt x="5438140" y="6324600"/>
                  </a:moveTo>
                  <a:lnTo>
                    <a:pt x="20320" y="6324600"/>
                  </a:lnTo>
                  <a:lnTo>
                    <a:pt x="20320" y="12700"/>
                  </a:lnTo>
                  <a:lnTo>
                    <a:pt x="6350" y="0"/>
                  </a:lnTo>
                  <a:lnTo>
                    <a:pt x="5080" y="0"/>
                  </a:lnTo>
                  <a:cubicBezTo>
                    <a:pt x="2540" y="3810"/>
                    <a:pt x="0" y="7620"/>
                    <a:pt x="0" y="12700"/>
                  </a:cubicBezTo>
                  <a:lnTo>
                    <a:pt x="0" y="6323330"/>
                  </a:lnTo>
                  <a:cubicBezTo>
                    <a:pt x="0" y="6334760"/>
                    <a:pt x="8890" y="6342380"/>
                    <a:pt x="19050" y="6342380"/>
                  </a:cubicBezTo>
                  <a:lnTo>
                    <a:pt x="5444490" y="6342380"/>
                  </a:lnTo>
                  <a:cubicBezTo>
                    <a:pt x="5449570" y="6342380"/>
                    <a:pt x="5453380" y="6341110"/>
                    <a:pt x="5457190" y="6337300"/>
                  </a:cubicBezTo>
                  <a:lnTo>
                    <a:pt x="5438140" y="6324600"/>
                  </a:lnTo>
                  <a:close/>
                </a:path>
              </a:pathLst>
            </a:custGeom>
            <a:solidFill>
              <a:srgbClr val="3C3333"/>
            </a:solidFill>
          </p:spPr>
        </p:sp>
        <p:sp>
          <p:nvSpPr>
            <p:cNvPr id="17" name="Freeform 17"/>
            <p:cNvSpPr/>
            <p:nvPr/>
          </p:nvSpPr>
          <p:spPr>
            <a:xfrm>
              <a:off x="7620" y="0"/>
              <a:ext cx="5458460" cy="6344920"/>
            </a:xfrm>
            <a:custGeom>
              <a:avLst/>
              <a:gdLst/>
              <a:ahLst/>
              <a:cxnLst/>
              <a:rect l="l" t="t" r="r" b="b"/>
              <a:pathLst>
                <a:path w="5458460" h="6344920">
                  <a:moveTo>
                    <a:pt x="5125720" y="4987290"/>
                  </a:moveTo>
                  <a:cubicBezTo>
                    <a:pt x="5121910" y="4992370"/>
                    <a:pt x="5116830" y="4994910"/>
                    <a:pt x="5110480" y="4994910"/>
                  </a:cubicBezTo>
                  <a:lnTo>
                    <a:pt x="243840" y="4994910"/>
                  </a:lnTo>
                  <a:cubicBezTo>
                    <a:pt x="237490" y="4994910"/>
                    <a:pt x="231140" y="4992370"/>
                    <a:pt x="227330" y="4986020"/>
                  </a:cubicBezTo>
                  <a:cubicBezTo>
                    <a:pt x="222250" y="4982210"/>
                    <a:pt x="219710" y="4977130"/>
                    <a:pt x="219710" y="4970780"/>
                  </a:cubicBezTo>
                  <a:lnTo>
                    <a:pt x="219710" y="314960"/>
                  </a:lnTo>
                  <a:cubicBezTo>
                    <a:pt x="219710" y="309880"/>
                    <a:pt x="222250" y="304800"/>
                    <a:pt x="226060" y="300990"/>
                  </a:cubicBezTo>
                  <a:lnTo>
                    <a:pt x="240030" y="311150"/>
                  </a:lnTo>
                  <a:lnTo>
                    <a:pt x="240030" y="4975860"/>
                  </a:lnTo>
                  <a:lnTo>
                    <a:pt x="5110480" y="4975860"/>
                  </a:lnTo>
                  <a:cubicBezTo>
                    <a:pt x="5113020" y="4975860"/>
                    <a:pt x="5115560" y="4974590"/>
                    <a:pt x="5116830" y="4974590"/>
                  </a:cubicBezTo>
                  <a:lnTo>
                    <a:pt x="5125720" y="4987290"/>
                  </a:lnTo>
                  <a:close/>
                  <a:moveTo>
                    <a:pt x="5458460" y="19050"/>
                  </a:moveTo>
                  <a:lnTo>
                    <a:pt x="5458460" y="6330950"/>
                  </a:lnTo>
                  <a:cubicBezTo>
                    <a:pt x="5458460" y="6336030"/>
                    <a:pt x="5455920" y="6341110"/>
                    <a:pt x="5450840" y="6344920"/>
                  </a:cubicBezTo>
                  <a:lnTo>
                    <a:pt x="5429250" y="6329680"/>
                  </a:lnTo>
                  <a:lnTo>
                    <a:pt x="5429250" y="20320"/>
                  </a:lnTo>
                  <a:lnTo>
                    <a:pt x="13970" y="20320"/>
                  </a:lnTo>
                  <a:lnTo>
                    <a:pt x="0" y="7620"/>
                  </a:lnTo>
                  <a:cubicBezTo>
                    <a:pt x="3810" y="2540"/>
                    <a:pt x="8890" y="0"/>
                    <a:pt x="15240" y="0"/>
                  </a:cubicBezTo>
                  <a:lnTo>
                    <a:pt x="5439410" y="0"/>
                  </a:lnTo>
                  <a:cubicBezTo>
                    <a:pt x="5449570" y="0"/>
                    <a:pt x="5458460" y="8890"/>
                    <a:pt x="5458460" y="19050"/>
                  </a:cubicBezTo>
                  <a:close/>
                  <a:moveTo>
                    <a:pt x="5455920" y="30480"/>
                  </a:moveTo>
                  <a:cubicBezTo>
                    <a:pt x="5453380" y="26670"/>
                    <a:pt x="5450840" y="24130"/>
                    <a:pt x="5447030" y="21590"/>
                  </a:cubicBezTo>
                  <a:lnTo>
                    <a:pt x="5455920" y="30480"/>
                  </a:lnTo>
                  <a:close/>
                </a:path>
              </a:pathLst>
            </a:custGeom>
            <a:solidFill>
              <a:srgbClr val="E14F35"/>
            </a:solidFill>
          </p:spPr>
        </p:sp>
      </p:grpSp>
      <p:pic>
        <p:nvPicPr>
          <p:cNvPr id="18" name="Picture 18"/>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2935369" y="1829154"/>
            <a:ext cx="1766295" cy="1766295"/>
          </a:xfrm>
          <a:prstGeom prst="rect">
            <a:avLst/>
          </a:prstGeom>
        </p:spPr>
      </p:pic>
      <p:sp>
        <p:nvSpPr>
          <p:cNvPr id="19" name="TextBox 19"/>
          <p:cNvSpPr txBox="1"/>
          <p:nvPr/>
        </p:nvSpPr>
        <p:spPr>
          <a:xfrm>
            <a:off x="119755" y="673904"/>
            <a:ext cx="8382053" cy="1321004"/>
          </a:xfrm>
          <a:prstGeom prst="rect">
            <a:avLst/>
          </a:prstGeom>
        </p:spPr>
        <p:txBody>
          <a:bodyPr lIns="0" tIns="0" rIns="0" bIns="0" rtlCol="0" anchor="t">
            <a:spAutoFit/>
          </a:bodyPr>
          <a:lstStyle/>
          <a:p>
            <a:pPr marL="0" lvl="0" indent="0">
              <a:lnSpc>
                <a:spcPts val="10054"/>
              </a:lnSpc>
              <a:spcBef>
                <a:spcPct val="0"/>
              </a:spcBef>
            </a:pPr>
            <a:r>
              <a:rPr lang="en-US" sz="7733">
                <a:solidFill>
                  <a:srgbClr val="08173F"/>
                </a:solidFill>
                <a:latin typeface="Migra ExtraBold"/>
              </a:rPr>
              <a:t>Who's The Target?</a:t>
            </a:r>
          </a:p>
        </p:txBody>
      </p:sp>
      <p:grpSp>
        <p:nvGrpSpPr>
          <p:cNvPr id="21" name="Group 4">
            <a:extLst>
              <a:ext uri="{FF2B5EF4-FFF2-40B4-BE49-F238E27FC236}">
                <a16:creationId xmlns:a16="http://schemas.microsoft.com/office/drawing/2014/main" id="{BCDDDB95-9411-4765-B821-260C4801C778}"/>
              </a:ext>
            </a:extLst>
          </p:cNvPr>
          <p:cNvGrpSpPr>
            <a:grpSpLocks noChangeAspect="1"/>
          </p:cNvGrpSpPr>
          <p:nvPr/>
        </p:nvGrpSpPr>
        <p:grpSpPr>
          <a:xfrm rot="407925">
            <a:off x="12839874" y="1840634"/>
            <a:ext cx="4488265" cy="6400708"/>
            <a:chOff x="-2540" y="0"/>
            <a:chExt cx="3815080" cy="5440680"/>
          </a:xfrm>
        </p:grpSpPr>
        <p:sp>
          <p:nvSpPr>
            <p:cNvPr id="22" name="Freeform 5">
              <a:extLst>
                <a:ext uri="{FF2B5EF4-FFF2-40B4-BE49-F238E27FC236}">
                  <a16:creationId xmlns:a16="http://schemas.microsoft.com/office/drawing/2014/main" id="{0F38EB43-E4BC-40ED-AC8B-41D8F6AEFA3C}"/>
                </a:ext>
              </a:extLst>
            </p:cNvPr>
            <p:cNvSpPr/>
            <p:nvPr/>
          </p:nvSpPr>
          <p:spPr>
            <a:xfrm>
              <a:off x="220980" y="683260"/>
              <a:ext cx="3369310" cy="3352799"/>
            </a:xfrm>
            <a:custGeom>
              <a:avLst/>
              <a:gdLst/>
              <a:ahLst/>
              <a:cxnLst/>
              <a:rect l="l" t="t" r="r" b="b"/>
              <a:pathLst>
                <a:path w="3369310" h="3352799">
                  <a:moveTo>
                    <a:pt x="2863850" y="269240"/>
                  </a:moveTo>
                  <a:cubicBezTo>
                    <a:pt x="2849880" y="292100"/>
                    <a:pt x="2851150" y="309880"/>
                    <a:pt x="2853690" y="334010"/>
                  </a:cubicBezTo>
                  <a:cubicBezTo>
                    <a:pt x="2853690" y="379730"/>
                    <a:pt x="2854960" y="476250"/>
                    <a:pt x="2857500" y="527050"/>
                  </a:cubicBezTo>
                  <a:cubicBezTo>
                    <a:pt x="2860040" y="594360"/>
                    <a:pt x="2929890" y="586740"/>
                    <a:pt x="2929890" y="586740"/>
                  </a:cubicBezTo>
                  <a:lnTo>
                    <a:pt x="3044190" y="589280"/>
                  </a:lnTo>
                  <a:cubicBezTo>
                    <a:pt x="3044190" y="589280"/>
                    <a:pt x="3155950" y="684530"/>
                    <a:pt x="3167380" y="684530"/>
                  </a:cubicBezTo>
                  <a:cubicBezTo>
                    <a:pt x="3178810" y="683260"/>
                    <a:pt x="3277870" y="580390"/>
                    <a:pt x="3277870" y="580390"/>
                  </a:cubicBezTo>
                  <a:cubicBezTo>
                    <a:pt x="3277870" y="580390"/>
                    <a:pt x="3303270" y="580390"/>
                    <a:pt x="3368040" y="579120"/>
                  </a:cubicBezTo>
                  <a:cubicBezTo>
                    <a:pt x="3365500" y="1521460"/>
                    <a:pt x="3361690" y="3307080"/>
                    <a:pt x="3361690" y="3331210"/>
                  </a:cubicBezTo>
                  <a:cubicBezTo>
                    <a:pt x="3361690" y="3332480"/>
                    <a:pt x="3360420" y="3348990"/>
                    <a:pt x="3337560" y="3348990"/>
                  </a:cubicBezTo>
                  <a:cubicBezTo>
                    <a:pt x="3304540" y="3348990"/>
                    <a:pt x="43180" y="3352799"/>
                    <a:pt x="10160" y="3352799"/>
                  </a:cubicBezTo>
                  <a:cubicBezTo>
                    <a:pt x="7620" y="3352799"/>
                    <a:pt x="1270" y="3351529"/>
                    <a:pt x="0" y="3345179"/>
                  </a:cubicBezTo>
                  <a:cubicBezTo>
                    <a:pt x="1270" y="3315970"/>
                    <a:pt x="7620" y="110490"/>
                    <a:pt x="7620" y="11430"/>
                  </a:cubicBezTo>
                  <a:cubicBezTo>
                    <a:pt x="8890" y="8890"/>
                    <a:pt x="12700" y="3810"/>
                    <a:pt x="21590" y="2540"/>
                  </a:cubicBezTo>
                  <a:cubicBezTo>
                    <a:pt x="58420" y="0"/>
                    <a:pt x="3277870" y="1270"/>
                    <a:pt x="3361690" y="1270"/>
                  </a:cubicBezTo>
                  <a:cubicBezTo>
                    <a:pt x="3364230" y="2540"/>
                    <a:pt x="3369310" y="5080"/>
                    <a:pt x="3369310" y="11430"/>
                  </a:cubicBezTo>
                  <a:cubicBezTo>
                    <a:pt x="3369310" y="13970"/>
                    <a:pt x="3369310" y="93980"/>
                    <a:pt x="3369310" y="226060"/>
                  </a:cubicBezTo>
                  <a:cubicBezTo>
                    <a:pt x="3280410" y="227330"/>
                    <a:pt x="2998470" y="233680"/>
                    <a:pt x="2931160" y="236220"/>
                  </a:cubicBezTo>
                  <a:cubicBezTo>
                    <a:pt x="2894330" y="236220"/>
                    <a:pt x="2874010" y="252730"/>
                    <a:pt x="2863850" y="269240"/>
                  </a:cubicBezTo>
                  <a:close/>
                </a:path>
              </a:pathLst>
            </a:custGeom>
            <a:solidFill>
              <a:srgbClr val="F4D314"/>
            </a:solidFill>
          </p:spPr>
        </p:sp>
        <p:sp>
          <p:nvSpPr>
            <p:cNvPr id="23" name="Freeform 6">
              <a:extLst>
                <a:ext uri="{FF2B5EF4-FFF2-40B4-BE49-F238E27FC236}">
                  <a16:creationId xmlns:a16="http://schemas.microsoft.com/office/drawing/2014/main" id="{8EE9D41A-FEF7-4B4D-B5E9-1615C1E18C07}"/>
                </a:ext>
              </a:extLst>
            </p:cNvPr>
            <p:cNvSpPr/>
            <p:nvPr/>
          </p:nvSpPr>
          <p:spPr>
            <a:xfrm>
              <a:off x="-2540" y="0"/>
              <a:ext cx="3815080" cy="5440680"/>
            </a:xfrm>
            <a:custGeom>
              <a:avLst/>
              <a:gdLst/>
              <a:ahLst/>
              <a:cxnLst/>
              <a:rect l="l" t="t" r="r" b="b"/>
              <a:pathLst>
                <a:path w="3815080" h="5440680">
                  <a:moveTo>
                    <a:pt x="3812540" y="5405120"/>
                  </a:moveTo>
                  <a:cubicBezTo>
                    <a:pt x="3810000" y="5425440"/>
                    <a:pt x="3787140" y="5430520"/>
                    <a:pt x="3773170" y="5429250"/>
                  </a:cubicBezTo>
                  <a:cubicBezTo>
                    <a:pt x="3630930" y="5429250"/>
                    <a:pt x="422910" y="5440680"/>
                    <a:pt x="77470" y="5440680"/>
                  </a:cubicBezTo>
                  <a:cubicBezTo>
                    <a:pt x="59690" y="5440680"/>
                    <a:pt x="49530" y="5440680"/>
                    <a:pt x="48260" y="5440680"/>
                  </a:cubicBezTo>
                  <a:cubicBezTo>
                    <a:pt x="15240" y="5439410"/>
                    <a:pt x="3810" y="5412740"/>
                    <a:pt x="5080" y="5393690"/>
                  </a:cubicBezTo>
                  <a:cubicBezTo>
                    <a:pt x="5080" y="5177790"/>
                    <a:pt x="0" y="105410"/>
                    <a:pt x="2540" y="57150"/>
                  </a:cubicBezTo>
                  <a:cubicBezTo>
                    <a:pt x="5080" y="10160"/>
                    <a:pt x="48260" y="0"/>
                    <a:pt x="69850" y="0"/>
                  </a:cubicBezTo>
                  <a:cubicBezTo>
                    <a:pt x="223520" y="0"/>
                    <a:pt x="3749040" y="8890"/>
                    <a:pt x="3775710" y="10160"/>
                  </a:cubicBezTo>
                  <a:cubicBezTo>
                    <a:pt x="3775710" y="10160"/>
                    <a:pt x="3775710" y="10160"/>
                    <a:pt x="3775710" y="10160"/>
                  </a:cubicBezTo>
                  <a:cubicBezTo>
                    <a:pt x="3784600" y="10160"/>
                    <a:pt x="3793490" y="13970"/>
                    <a:pt x="3799840" y="20320"/>
                  </a:cubicBezTo>
                  <a:cubicBezTo>
                    <a:pt x="3812540" y="33020"/>
                    <a:pt x="3811270" y="53340"/>
                    <a:pt x="3811270" y="55880"/>
                  </a:cubicBezTo>
                  <a:cubicBezTo>
                    <a:pt x="3811270" y="601980"/>
                    <a:pt x="3815080" y="5387340"/>
                    <a:pt x="3812540" y="5405120"/>
                  </a:cubicBezTo>
                  <a:close/>
                </a:path>
              </a:pathLst>
            </a:custGeom>
            <a:blipFill>
              <a:blip r:embed="rId12"/>
              <a:stretch>
                <a:fillRect l="-48" r="-48"/>
              </a:stretch>
            </a:blipFill>
          </p:spPr>
        </p:sp>
      </p:grpSp>
      <p:pic>
        <p:nvPicPr>
          <p:cNvPr id="24" name="Picture 2" descr="24 Slang Words Teens Are Using in 2020, and What They Mean">
            <a:extLst>
              <a:ext uri="{FF2B5EF4-FFF2-40B4-BE49-F238E27FC236}">
                <a16:creationId xmlns:a16="http://schemas.microsoft.com/office/drawing/2014/main" id="{8F5B7464-507C-4878-8C2D-E357D54D9B08}"/>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414642">
            <a:off x="13341477" y="3450448"/>
            <a:ext cx="3587006" cy="269025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8738" t="16157" r="2289"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800000">
            <a:off x="-4920838" y="-710854"/>
            <a:ext cx="7943667" cy="3961904"/>
          </a:xfrm>
          <a:prstGeom prst="rect">
            <a:avLst/>
          </a:prstGeom>
        </p:spPr>
      </p:pic>
      <p:sp>
        <p:nvSpPr>
          <p:cNvPr id="4" name="TextBox 4"/>
          <p:cNvSpPr txBox="1"/>
          <p:nvPr/>
        </p:nvSpPr>
        <p:spPr>
          <a:xfrm>
            <a:off x="1452487" y="1470890"/>
            <a:ext cx="14585480" cy="1352230"/>
          </a:xfrm>
          <a:prstGeom prst="rect">
            <a:avLst/>
          </a:prstGeom>
        </p:spPr>
        <p:txBody>
          <a:bodyPr lIns="0" tIns="0" rIns="0" bIns="0" rtlCol="0" anchor="t">
            <a:spAutoFit/>
          </a:bodyPr>
          <a:lstStyle/>
          <a:p>
            <a:pPr marL="0" lvl="0" indent="0" algn="ctr">
              <a:lnSpc>
                <a:spcPts val="10789"/>
              </a:lnSpc>
              <a:spcBef>
                <a:spcPct val="0"/>
              </a:spcBef>
            </a:pPr>
            <a:endParaRPr lang="en-US" sz="8299" dirty="0">
              <a:solidFill>
                <a:srgbClr val="000000"/>
              </a:solidFill>
              <a:latin typeface="Migra ExtraBold"/>
            </a:endParaRP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3381"/>
          <a:stretch>
            <a:fillRect/>
          </a:stretch>
        </p:blipFill>
        <p:spPr>
          <a:xfrm rot="5400000">
            <a:off x="12185153" y="729828"/>
            <a:ext cx="2420912" cy="8719462"/>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1315326">
            <a:off x="9341176" y="5832892"/>
            <a:ext cx="9718897" cy="8587971"/>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3381"/>
          <a:stretch>
            <a:fillRect/>
          </a:stretch>
        </p:blipFill>
        <p:spPr>
          <a:xfrm rot="-5400000">
            <a:off x="3464768" y="-1084349"/>
            <a:ext cx="2177445" cy="7842561"/>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3381"/>
          <a:stretch>
            <a:fillRect/>
          </a:stretch>
        </p:blipFill>
        <p:spPr>
          <a:xfrm rot="-5400000">
            <a:off x="7124099" y="3141363"/>
            <a:ext cx="2701344" cy="9729503"/>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298448">
            <a:off x="15083232" y="476724"/>
            <a:ext cx="2940402" cy="582734"/>
          </a:xfrm>
          <a:prstGeom prst="rect">
            <a:avLst/>
          </a:prstGeom>
        </p:spPr>
      </p:pic>
      <p:pic>
        <p:nvPicPr>
          <p:cNvPr id="10" name="Picture 10"/>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966878">
            <a:off x="-321267" y="9226213"/>
            <a:ext cx="1410741" cy="1410741"/>
          </a:xfrm>
          <a:prstGeom prst="rect">
            <a:avLst/>
          </a:prstGeom>
        </p:spPr>
      </p:pic>
      <p:pic>
        <p:nvPicPr>
          <p:cNvPr id="11" name="Picture 11"/>
          <p:cNvPicPr>
            <a:picLocks noChangeAspect="1"/>
          </p:cNvPicPr>
          <p:nvPr/>
        </p:nvPicPr>
        <p:blipFill>
          <a:blip r:embed="rId13"/>
          <a:srcRect/>
          <a:stretch>
            <a:fillRect/>
          </a:stretch>
        </p:blipFill>
        <p:spPr>
          <a:xfrm rot="1398718">
            <a:off x="-1098298" y="1949060"/>
            <a:ext cx="3782294" cy="1701105"/>
          </a:xfrm>
          <a:prstGeom prst="rect">
            <a:avLst/>
          </a:prstGeom>
        </p:spPr>
      </p:pic>
      <p:sp>
        <p:nvSpPr>
          <p:cNvPr id="12" name="TextBox 12"/>
          <p:cNvSpPr txBox="1"/>
          <p:nvPr/>
        </p:nvSpPr>
        <p:spPr>
          <a:xfrm>
            <a:off x="554035" y="2345828"/>
            <a:ext cx="7842561" cy="1225550"/>
          </a:xfrm>
          <a:prstGeom prst="rect">
            <a:avLst/>
          </a:prstGeom>
        </p:spPr>
        <p:txBody>
          <a:bodyPr lIns="0" tIns="0" rIns="0" bIns="0" rtlCol="0" anchor="t">
            <a:spAutoFit/>
          </a:bodyPr>
          <a:lstStyle/>
          <a:p>
            <a:pPr marL="0" lvl="0" indent="0" algn="ctr">
              <a:lnSpc>
                <a:spcPts val="4900"/>
              </a:lnSpc>
              <a:spcBef>
                <a:spcPct val="0"/>
              </a:spcBef>
            </a:pPr>
            <a:r>
              <a:rPr lang="en-US" sz="3500" dirty="0">
                <a:solidFill>
                  <a:srgbClr val="FFFFFF"/>
                </a:solidFill>
                <a:latin typeface="Montserrat Semi-Bold"/>
              </a:rPr>
              <a:t>"Today's teenager is tomorrow's potential regular customer."</a:t>
            </a:r>
          </a:p>
        </p:txBody>
      </p:sp>
      <p:sp>
        <p:nvSpPr>
          <p:cNvPr id="13" name="TextBox 13"/>
          <p:cNvSpPr txBox="1"/>
          <p:nvPr/>
        </p:nvSpPr>
        <p:spPr>
          <a:xfrm>
            <a:off x="9582329" y="4499679"/>
            <a:ext cx="7842561" cy="1225550"/>
          </a:xfrm>
          <a:prstGeom prst="rect">
            <a:avLst/>
          </a:prstGeom>
        </p:spPr>
        <p:txBody>
          <a:bodyPr lIns="0" tIns="0" rIns="0" bIns="0" rtlCol="0" anchor="t">
            <a:spAutoFit/>
          </a:bodyPr>
          <a:lstStyle/>
          <a:p>
            <a:pPr marL="0" lvl="0" indent="0" algn="ctr">
              <a:lnSpc>
                <a:spcPts val="4900"/>
              </a:lnSpc>
              <a:spcBef>
                <a:spcPct val="0"/>
              </a:spcBef>
            </a:pPr>
            <a:r>
              <a:rPr lang="en-US" sz="3500" dirty="0">
                <a:solidFill>
                  <a:srgbClr val="FFFFFF"/>
                </a:solidFill>
                <a:latin typeface="Montserrat Semi-Bold"/>
              </a:rPr>
              <a:t>"If it was legal to sell to '</a:t>
            </a:r>
            <a:r>
              <a:rPr lang="en-US" sz="3500" dirty="0" err="1">
                <a:solidFill>
                  <a:srgbClr val="FFFFFF"/>
                </a:solidFill>
                <a:latin typeface="Montserrat Semi-Bold"/>
              </a:rPr>
              <a:t>em</a:t>
            </a:r>
            <a:r>
              <a:rPr lang="en-US" sz="3500" dirty="0">
                <a:solidFill>
                  <a:srgbClr val="FFFFFF"/>
                </a:solidFill>
                <a:latin typeface="Montserrat Semi-Bold"/>
              </a:rPr>
              <a:t>, we'd be glad to. But it's not."</a:t>
            </a:r>
          </a:p>
        </p:txBody>
      </p:sp>
      <p:sp>
        <p:nvSpPr>
          <p:cNvPr id="14" name="TextBox 14"/>
          <p:cNvSpPr txBox="1"/>
          <p:nvPr/>
        </p:nvSpPr>
        <p:spPr>
          <a:xfrm>
            <a:off x="3884261" y="7355239"/>
            <a:ext cx="9181020" cy="1225550"/>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"The smoking patterns of teenagers are particularly important to Phillip Morris."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289" t="16157" r="-18738" b="37663"/>
          <a:stretch>
            <a:fillRect/>
          </a:stretch>
        </p:blipFill>
        <p:spPr>
          <a:xfrm>
            <a:off x="0" y="0"/>
            <a:ext cx="18288000" cy="10287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60585" y="7526188"/>
            <a:ext cx="22809171" cy="453102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22391">
            <a:off x="14598793" y="2572005"/>
            <a:ext cx="2170806" cy="1153241"/>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68493">
            <a:off x="-1092045" y="4678870"/>
            <a:ext cx="5046003" cy="1220215"/>
          </a:xfrm>
          <a:prstGeom prst="rect">
            <a:avLst/>
          </a:prstGeom>
        </p:spPr>
      </p:pic>
      <p:pic>
        <p:nvPicPr>
          <p:cNvPr id="6" name="Picture 6"/>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834801" y="5493852"/>
            <a:ext cx="4090830" cy="2643699"/>
          </a:xfrm>
          <a:prstGeom prst="rect">
            <a:avLst/>
          </a:prstGeom>
        </p:spPr>
      </p:pic>
      <p:sp>
        <p:nvSpPr>
          <p:cNvPr id="7" name="TextBox 7"/>
          <p:cNvSpPr txBox="1"/>
          <p:nvPr/>
        </p:nvSpPr>
        <p:spPr>
          <a:xfrm>
            <a:off x="2486976" y="3541227"/>
            <a:ext cx="13563600" cy="1952625"/>
          </a:xfrm>
          <a:prstGeom prst="rect">
            <a:avLst/>
          </a:prstGeom>
        </p:spPr>
        <p:txBody>
          <a:bodyPr lIns="0" tIns="0" rIns="0" bIns="0" rtlCol="0" anchor="t">
            <a:spAutoFit/>
          </a:bodyPr>
          <a:lstStyle/>
          <a:p>
            <a:pPr marL="0" lvl="0" indent="0" algn="ctr">
              <a:lnSpc>
                <a:spcPts val="14400"/>
              </a:lnSpc>
              <a:spcBef>
                <a:spcPct val="0"/>
              </a:spcBef>
            </a:pPr>
            <a:r>
              <a:rPr lang="en-US" sz="12000">
                <a:solidFill>
                  <a:srgbClr val="E14F35"/>
                </a:solidFill>
                <a:latin typeface="Migra ExtraBold"/>
              </a:rPr>
              <a:t>What's The Cost?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6053" t="32552" r="-783" b="21114"/>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69893">
            <a:off x="13649767" y="8615663"/>
            <a:ext cx="7219065" cy="360050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3841"/>
          <a:stretch>
            <a:fillRect/>
          </a:stretch>
        </p:blipFill>
        <p:spPr>
          <a:xfrm>
            <a:off x="-1092497" y="-1302305"/>
            <a:ext cx="20472994" cy="5340128"/>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239715">
            <a:off x="-931296" y="10229618"/>
            <a:ext cx="3919992" cy="776871"/>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349700">
            <a:off x="16878739" y="6415073"/>
            <a:ext cx="3218452" cy="4255164"/>
          </a:xfrm>
          <a:prstGeom prst="rect">
            <a:avLst/>
          </a:prstGeom>
        </p:spPr>
      </p:pic>
      <p:pic>
        <p:nvPicPr>
          <p:cNvPr id="7" name="Picture 7"/>
          <p:cNvPicPr>
            <a:picLocks noChangeAspect="1"/>
          </p:cNvPicPr>
          <p:nvPr/>
        </p:nvPicPr>
        <p:blipFill>
          <a:blip r:embed="rId11"/>
          <a:srcRect l="26952" t="22495" r="24729"/>
          <a:stretch>
            <a:fillRect/>
          </a:stretch>
        </p:blipFill>
        <p:spPr>
          <a:xfrm>
            <a:off x="0" y="4037823"/>
            <a:ext cx="7550231" cy="5364823"/>
          </a:xfrm>
          <a:prstGeom prst="rect">
            <a:avLst/>
          </a:prstGeom>
        </p:spPr>
      </p:pic>
      <p:pic>
        <p:nvPicPr>
          <p:cNvPr id="8" name="Picture 8"/>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623881" y="1966825"/>
            <a:ext cx="3558258" cy="2477437"/>
          </a:xfrm>
          <a:prstGeom prst="rect">
            <a:avLst/>
          </a:prstGeom>
        </p:spPr>
      </p:pic>
      <p:sp>
        <p:nvSpPr>
          <p:cNvPr id="9" name="TextBox 9"/>
          <p:cNvSpPr txBox="1"/>
          <p:nvPr/>
        </p:nvSpPr>
        <p:spPr>
          <a:xfrm>
            <a:off x="1340763" y="733483"/>
            <a:ext cx="15606474" cy="1535760"/>
          </a:xfrm>
          <a:prstGeom prst="rect">
            <a:avLst/>
          </a:prstGeom>
        </p:spPr>
        <p:txBody>
          <a:bodyPr lIns="0" tIns="0" rIns="0" bIns="0" rtlCol="0" anchor="t">
            <a:spAutoFit/>
          </a:bodyPr>
          <a:lstStyle/>
          <a:p>
            <a:pPr marL="0" lvl="0" indent="0" algn="ctr">
              <a:lnSpc>
                <a:spcPts val="11737"/>
              </a:lnSpc>
              <a:spcBef>
                <a:spcPct val="0"/>
              </a:spcBef>
            </a:pPr>
            <a:r>
              <a:rPr lang="en-US" sz="9029">
                <a:solidFill>
                  <a:srgbClr val="FFFFFF"/>
                </a:solidFill>
                <a:latin typeface="Migra ExtraBold"/>
              </a:rPr>
              <a:t>What's The Cost?</a:t>
            </a:r>
          </a:p>
        </p:txBody>
      </p:sp>
      <p:sp>
        <p:nvSpPr>
          <p:cNvPr id="10" name="TextBox 10"/>
          <p:cNvSpPr txBox="1"/>
          <p:nvPr/>
        </p:nvSpPr>
        <p:spPr>
          <a:xfrm>
            <a:off x="8527666" y="3964454"/>
            <a:ext cx="8731634" cy="4721226"/>
          </a:xfrm>
          <a:prstGeom prst="rect">
            <a:avLst/>
          </a:prstGeom>
        </p:spPr>
        <p:txBody>
          <a:bodyPr lIns="0" tIns="0" rIns="0" bIns="0" rtlCol="0" anchor="t">
            <a:spAutoFit/>
          </a:bodyPr>
          <a:lstStyle/>
          <a:p>
            <a:pPr>
              <a:lnSpc>
                <a:spcPts val="4899"/>
              </a:lnSpc>
            </a:pPr>
            <a:r>
              <a:rPr lang="en-US" sz="3499">
                <a:solidFill>
                  <a:srgbClr val="384FB6"/>
                </a:solidFill>
                <a:latin typeface="Montserrat Semi-Bold Bold"/>
              </a:rPr>
              <a:t>One 2-pack Juul Pods/Day @ $12.00</a:t>
            </a:r>
          </a:p>
          <a:p>
            <a:pPr>
              <a:lnSpc>
                <a:spcPts val="4899"/>
              </a:lnSpc>
            </a:pPr>
            <a:r>
              <a:rPr lang="en-US" sz="3499">
                <a:solidFill>
                  <a:srgbClr val="384FB6"/>
                </a:solidFill>
                <a:latin typeface="Montserrat Semi-Bold Bold"/>
              </a:rPr>
              <a:t>$360.00/Month</a:t>
            </a:r>
          </a:p>
          <a:p>
            <a:pPr>
              <a:lnSpc>
                <a:spcPts val="4899"/>
              </a:lnSpc>
            </a:pPr>
            <a:r>
              <a:rPr lang="en-US" sz="3499">
                <a:solidFill>
                  <a:srgbClr val="384FB6"/>
                </a:solidFill>
                <a:latin typeface="Montserrat Semi-Bold Bold"/>
              </a:rPr>
              <a:t>$4,320/Year</a:t>
            </a:r>
          </a:p>
          <a:p>
            <a:pPr>
              <a:lnSpc>
                <a:spcPts val="4899"/>
              </a:lnSpc>
            </a:pPr>
            <a:r>
              <a:rPr lang="en-US" sz="3499">
                <a:solidFill>
                  <a:srgbClr val="384FB6"/>
                </a:solidFill>
                <a:latin typeface="Montserrat Semi-Bold Bold"/>
              </a:rPr>
              <a:t>$17,280 over 4 years in High School</a:t>
            </a:r>
          </a:p>
          <a:p>
            <a:pPr algn="ctr">
              <a:lnSpc>
                <a:spcPts val="4059"/>
              </a:lnSpc>
            </a:pPr>
            <a:endParaRPr lang="en-US" sz="3499">
              <a:solidFill>
                <a:srgbClr val="384FB6"/>
              </a:solidFill>
              <a:latin typeface="Montserrat Semi-Bold Bold"/>
            </a:endParaRPr>
          </a:p>
          <a:p>
            <a:pPr algn="ctr">
              <a:lnSpc>
                <a:spcPts val="4059"/>
              </a:lnSpc>
            </a:pPr>
            <a:endParaRPr lang="en-US" sz="3499">
              <a:solidFill>
                <a:srgbClr val="384FB6"/>
              </a:solidFill>
              <a:latin typeface="Montserrat Semi-Bold Bold"/>
            </a:endParaRPr>
          </a:p>
          <a:p>
            <a:pPr>
              <a:lnSpc>
                <a:spcPts val="4899"/>
              </a:lnSpc>
            </a:pPr>
            <a:r>
              <a:rPr lang="en-US" sz="3499">
                <a:solidFill>
                  <a:srgbClr val="E14435"/>
                </a:solidFill>
                <a:latin typeface="Montserrat Semi-Bold Bold"/>
              </a:rPr>
              <a:t>In a 4-year time span, you have vaped the price of a brand-new car.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8738" t="16157" r="2289"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800000">
            <a:off x="-801760" y="-806104"/>
            <a:ext cx="7943667" cy="3961904"/>
          </a:xfrm>
          <a:prstGeom prst="rect">
            <a:avLst/>
          </a:prstGeom>
        </p:spPr>
      </p:pic>
      <p:sp>
        <p:nvSpPr>
          <p:cNvPr id="4" name="TextBox 4"/>
          <p:cNvSpPr txBox="1"/>
          <p:nvPr/>
        </p:nvSpPr>
        <p:spPr>
          <a:xfrm>
            <a:off x="1028700" y="5771281"/>
            <a:ext cx="4591050" cy="1225550"/>
          </a:xfrm>
          <a:prstGeom prst="rect">
            <a:avLst/>
          </a:prstGeom>
        </p:spPr>
        <p:txBody>
          <a:bodyPr lIns="0" tIns="0" rIns="0" bIns="0" rtlCol="0" anchor="t">
            <a:spAutoFit/>
          </a:bodyPr>
          <a:lstStyle/>
          <a:p>
            <a:pPr marL="0" lvl="0" indent="0">
              <a:lnSpc>
                <a:spcPts val="4900"/>
              </a:lnSpc>
              <a:spcBef>
                <a:spcPct val="0"/>
              </a:spcBef>
            </a:pPr>
            <a:r>
              <a:rPr lang="en-US" sz="3500">
                <a:solidFill>
                  <a:srgbClr val="384FB6"/>
                </a:solidFill>
                <a:latin typeface="Montserrat Extra-Bold"/>
              </a:rPr>
              <a:t>What will we talk about today?</a:t>
            </a:r>
          </a:p>
        </p:txBody>
      </p:sp>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10800000">
            <a:off x="7673799" y="1270098"/>
            <a:ext cx="2940402" cy="582734"/>
          </a:xfrm>
          <a:prstGeom prst="rect">
            <a:avLst/>
          </a:prstGeom>
        </p:spPr>
      </p:pic>
      <p:sp>
        <p:nvSpPr>
          <p:cNvPr id="6" name="TextBox 6"/>
          <p:cNvSpPr txBox="1"/>
          <p:nvPr/>
        </p:nvSpPr>
        <p:spPr>
          <a:xfrm>
            <a:off x="11917604" y="885825"/>
            <a:ext cx="5341696" cy="1206500"/>
          </a:xfrm>
          <a:prstGeom prst="rect">
            <a:avLst/>
          </a:prstGeom>
        </p:spPr>
        <p:txBody>
          <a:bodyPr lIns="0" tIns="0" rIns="0" bIns="0" rtlCol="0" anchor="t">
            <a:spAutoFit/>
          </a:bodyPr>
          <a:lstStyle/>
          <a:p>
            <a:pPr marL="0" lvl="0" indent="0" algn="r">
              <a:lnSpc>
                <a:spcPts val="9100"/>
              </a:lnSpc>
              <a:spcBef>
                <a:spcPct val="0"/>
              </a:spcBef>
            </a:pPr>
            <a:r>
              <a:rPr lang="en-US" sz="7000">
                <a:solidFill>
                  <a:srgbClr val="E14F35"/>
                </a:solidFill>
                <a:latin typeface="Migra ExtraBold"/>
              </a:rPr>
              <a:t>Agenda</a:t>
            </a:r>
          </a:p>
        </p:txBody>
      </p:sp>
      <p:pic>
        <p:nvPicPr>
          <p:cNvPr id="7" name="Picture 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44562"/>
          <a:stretch>
            <a:fillRect/>
          </a:stretch>
        </p:blipFill>
        <p:spPr>
          <a:xfrm rot="-5400000">
            <a:off x="11231567" y="-2442674"/>
            <a:ext cx="1271738" cy="10783728"/>
          </a:xfrm>
          <a:prstGeom prst="rect">
            <a:avLst/>
          </a:prstGeom>
        </p:spPr>
      </p:pic>
      <p:pic>
        <p:nvPicPr>
          <p:cNvPr id="8" name="Picture 8"/>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44562"/>
          <a:stretch>
            <a:fillRect/>
          </a:stretch>
        </p:blipFill>
        <p:spPr>
          <a:xfrm rot="-5400000">
            <a:off x="11231567" y="-908196"/>
            <a:ext cx="1271738" cy="10783728"/>
          </a:xfrm>
          <a:prstGeom prst="rect">
            <a:avLst/>
          </a:prstGeom>
        </p:spPr>
      </p:pic>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44562"/>
          <a:stretch>
            <a:fillRect/>
          </a:stretch>
        </p:blipFill>
        <p:spPr>
          <a:xfrm rot="-5400000">
            <a:off x="11231567" y="582617"/>
            <a:ext cx="1271738" cy="10783728"/>
          </a:xfrm>
          <a:prstGeom prst="rect">
            <a:avLst/>
          </a:prstGeom>
        </p:spPr>
      </p:pic>
      <p:pic>
        <p:nvPicPr>
          <p:cNvPr id="10" name="Picture 10"/>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17497">
            <a:off x="4412617" y="8286164"/>
            <a:ext cx="2414266" cy="2414266"/>
          </a:xfrm>
          <a:prstGeom prst="rect">
            <a:avLst/>
          </a:prstGeom>
        </p:spPr>
      </p:pic>
      <p:pic>
        <p:nvPicPr>
          <p:cNvPr id="11" name="Picture 11"/>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44562"/>
          <a:stretch>
            <a:fillRect/>
          </a:stretch>
        </p:blipFill>
        <p:spPr>
          <a:xfrm rot="-5400000">
            <a:off x="11231567" y="2073430"/>
            <a:ext cx="1271738" cy="10783728"/>
          </a:xfrm>
          <a:prstGeom prst="rect">
            <a:avLst/>
          </a:prstGeom>
        </p:spPr>
      </p:pic>
      <p:sp>
        <p:nvSpPr>
          <p:cNvPr id="12" name="TextBox 12"/>
          <p:cNvSpPr txBox="1"/>
          <p:nvPr/>
        </p:nvSpPr>
        <p:spPr>
          <a:xfrm>
            <a:off x="6783836" y="2607878"/>
            <a:ext cx="9836425"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Vape Types</a:t>
            </a:r>
          </a:p>
        </p:txBody>
      </p:sp>
      <p:sp>
        <p:nvSpPr>
          <p:cNvPr id="13" name="TextBox 13"/>
          <p:cNvSpPr txBox="1"/>
          <p:nvPr/>
        </p:nvSpPr>
        <p:spPr>
          <a:xfrm>
            <a:off x="6949224" y="4099409"/>
            <a:ext cx="9836425"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Nicotine Addiction</a:t>
            </a:r>
          </a:p>
        </p:txBody>
      </p:sp>
      <p:sp>
        <p:nvSpPr>
          <p:cNvPr id="14" name="TextBox 14"/>
          <p:cNvSpPr txBox="1"/>
          <p:nvPr/>
        </p:nvSpPr>
        <p:spPr>
          <a:xfrm>
            <a:off x="6999392" y="5506168"/>
            <a:ext cx="9836425"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How They Hook You</a:t>
            </a:r>
          </a:p>
        </p:txBody>
      </p:sp>
      <p:sp>
        <p:nvSpPr>
          <p:cNvPr id="15" name="TextBox 15"/>
          <p:cNvSpPr txBox="1"/>
          <p:nvPr/>
        </p:nvSpPr>
        <p:spPr>
          <a:xfrm>
            <a:off x="6783836" y="7123982"/>
            <a:ext cx="9836425"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What Is The Cost?</a:t>
            </a:r>
          </a:p>
        </p:txBody>
      </p:sp>
      <p:pic>
        <p:nvPicPr>
          <p:cNvPr id="16" name="Picture 16"/>
          <p:cNvPicPr>
            <a:picLocks noChangeAspect="1"/>
          </p:cNvPicPr>
          <p:nvPr/>
        </p:nvPicPr>
        <p:blipFill>
          <a:blip r:embed="rId11"/>
          <a:srcRect/>
          <a:stretch>
            <a:fillRect/>
          </a:stretch>
        </p:blipFill>
        <p:spPr>
          <a:xfrm rot="1398718">
            <a:off x="-1098298" y="1949060"/>
            <a:ext cx="3782294" cy="1701105"/>
          </a:xfrm>
          <a:prstGeom prst="rect">
            <a:avLst/>
          </a:prstGeom>
        </p:spPr>
      </p:pic>
      <p:pic>
        <p:nvPicPr>
          <p:cNvPr id="17" name="Picture 17"/>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r="44562"/>
          <a:stretch>
            <a:fillRect/>
          </a:stretch>
        </p:blipFill>
        <p:spPr>
          <a:xfrm rot="-5400000">
            <a:off x="11281735" y="3611868"/>
            <a:ext cx="1271738" cy="10783728"/>
          </a:xfrm>
          <a:prstGeom prst="rect">
            <a:avLst/>
          </a:prstGeom>
        </p:spPr>
      </p:pic>
      <p:sp>
        <p:nvSpPr>
          <p:cNvPr id="18" name="TextBox 18"/>
          <p:cNvSpPr txBox="1"/>
          <p:nvPr/>
        </p:nvSpPr>
        <p:spPr>
          <a:xfrm>
            <a:off x="6783836" y="8615513"/>
            <a:ext cx="9836425"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How to Quit.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DEF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a:stretch>
            <a:fillRect/>
          </a:stretch>
        </p:blipFill>
        <p:spPr>
          <a:xfrm rot="-10800000">
            <a:off x="-3817227" y="504"/>
            <a:ext cx="7943667" cy="3961904"/>
          </a:xfrm>
          <a:prstGeom prst="rect">
            <a:avLst/>
          </a:prstGeom>
        </p:spPr>
      </p:pic>
      <p:grpSp>
        <p:nvGrpSpPr>
          <p:cNvPr id="3" name="Group 3"/>
          <p:cNvGrpSpPr/>
          <p:nvPr/>
        </p:nvGrpSpPr>
        <p:grpSpPr>
          <a:xfrm>
            <a:off x="230716" y="2369151"/>
            <a:ext cx="4379647" cy="5733203"/>
            <a:chOff x="0" y="0"/>
            <a:chExt cx="5839529" cy="7644271"/>
          </a:xfrm>
        </p:grpSpPr>
        <p:pic>
          <p:nvPicPr>
            <p:cNvPr id="4" name="Picture 4"/>
            <p:cNvPicPr>
              <a:picLocks noChangeAspect="1"/>
            </p:cNvPicPr>
            <p:nvPr/>
          </p:nvPicPr>
          <p:blipFill>
            <a:blip r:embed="rId4"/>
            <a:srcRect l="10028" r="10028"/>
            <a:stretch>
              <a:fillRect/>
            </a:stretch>
          </p:blipFill>
          <p:spPr>
            <a:xfrm>
              <a:off x="0" y="0"/>
              <a:ext cx="5839529" cy="7644271"/>
            </a:xfrm>
            <a:prstGeom prst="rect">
              <a:avLst/>
            </a:prstGeom>
          </p:spPr>
        </p:pic>
      </p:grpSp>
      <p:grpSp>
        <p:nvGrpSpPr>
          <p:cNvPr id="5" name="Group 5"/>
          <p:cNvGrpSpPr/>
          <p:nvPr/>
        </p:nvGrpSpPr>
        <p:grpSpPr>
          <a:xfrm>
            <a:off x="5534538" y="4471026"/>
            <a:ext cx="4853817" cy="4787274"/>
            <a:chOff x="0" y="0"/>
            <a:chExt cx="6471756" cy="6383032"/>
          </a:xfrm>
        </p:grpSpPr>
        <p:pic>
          <p:nvPicPr>
            <p:cNvPr id="6" name="Picture 6"/>
            <p:cNvPicPr>
              <a:picLocks noChangeAspect="1"/>
            </p:cNvPicPr>
            <p:nvPr/>
          </p:nvPicPr>
          <p:blipFill>
            <a:blip r:embed="rId5"/>
            <a:srcRect l="17597" t="5965" r="14632"/>
            <a:stretch>
              <a:fillRect/>
            </a:stretch>
          </p:blipFill>
          <p:spPr>
            <a:xfrm>
              <a:off x="0" y="0"/>
              <a:ext cx="6471756" cy="6383032"/>
            </a:xfrm>
            <a:prstGeom prst="rect">
              <a:avLst/>
            </a:prstGeom>
          </p:spPr>
        </p:pic>
      </p:grpSp>
      <p:grpSp>
        <p:nvGrpSpPr>
          <p:cNvPr id="7" name="Group 7"/>
          <p:cNvGrpSpPr/>
          <p:nvPr/>
        </p:nvGrpSpPr>
        <p:grpSpPr>
          <a:xfrm>
            <a:off x="10845575" y="6095830"/>
            <a:ext cx="6257393" cy="4013047"/>
            <a:chOff x="0" y="0"/>
            <a:chExt cx="8343190" cy="5350729"/>
          </a:xfrm>
        </p:grpSpPr>
        <p:pic>
          <p:nvPicPr>
            <p:cNvPr id="8" name="Picture 8"/>
            <p:cNvPicPr>
              <a:picLocks noChangeAspect="1"/>
            </p:cNvPicPr>
            <p:nvPr/>
          </p:nvPicPr>
          <p:blipFill>
            <a:blip r:embed="rId6"/>
            <a:srcRect l="5579" t="8312" b="855"/>
            <a:stretch>
              <a:fillRect/>
            </a:stretch>
          </p:blipFill>
          <p:spPr>
            <a:xfrm>
              <a:off x="0" y="0"/>
              <a:ext cx="8343190" cy="5350729"/>
            </a:xfrm>
            <a:prstGeom prst="rect">
              <a:avLst/>
            </a:prstGeom>
          </p:spPr>
        </p:pic>
      </p:grpSp>
      <p:pic>
        <p:nvPicPr>
          <p:cNvPr id="9" name="Picture 9"/>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2838727">
            <a:off x="16925186" y="-790558"/>
            <a:ext cx="3218452" cy="4255164"/>
          </a:xfrm>
          <a:prstGeom prst="rect">
            <a:avLst/>
          </a:prstGeom>
        </p:spPr>
      </p:pic>
      <p:grpSp>
        <p:nvGrpSpPr>
          <p:cNvPr id="10" name="Group 10"/>
          <p:cNvGrpSpPr/>
          <p:nvPr/>
        </p:nvGrpSpPr>
        <p:grpSpPr>
          <a:xfrm>
            <a:off x="9793448" y="2062428"/>
            <a:ext cx="8361648" cy="3799959"/>
            <a:chOff x="0" y="0"/>
            <a:chExt cx="11148863" cy="5066612"/>
          </a:xfrm>
        </p:grpSpPr>
        <p:pic>
          <p:nvPicPr>
            <p:cNvPr id="11" name="Picture 11"/>
            <p:cNvPicPr>
              <a:picLocks noChangeAspect="1"/>
            </p:cNvPicPr>
            <p:nvPr/>
          </p:nvPicPr>
          <p:blipFill>
            <a:blip r:embed="rId9"/>
            <a:srcRect t="9604" b="9604"/>
            <a:stretch>
              <a:fillRect/>
            </a:stretch>
          </p:blipFill>
          <p:spPr>
            <a:xfrm>
              <a:off x="0" y="0"/>
              <a:ext cx="11148863" cy="5066612"/>
            </a:xfrm>
            <a:prstGeom prst="rect">
              <a:avLst/>
            </a:prstGeom>
          </p:spPr>
        </p:pic>
      </p:grpSp>
      <p:pic>
        <p:nvPicPr>
          <p:cNvPr id="12" name="Picture 12"/>
          <p:cNvPicPr>
            <a:picLocks noChangeAspect="1"/>
          </p:cNvPicPr>
          <p:nvPr/>
        </p:nvPicPr>
        <p:blipFill>
          <a:blip r:embed="rId10"/>
          <a:srcRect t="5668" r="8077" b="5668"/>
          <a:stretch>
            <a:fillRect/>
          </a:stretch>
        </p:blipFill>
        <p:spPr>
          <a:xfrm>
            <a:off x="154606" y="6788120"/>
            <a:ext cx="2596593" cy="2981603"/>
          </a:xfrm>
          <a:prstGeom prst="rect">
            <a:avLst/>
          </a:prstGeom>
        </p:spPr>
      </p:pic>
      <p:pic>
        <p:nvPicPr>
          <p:cNvPr id="13" name="Picture 13"/>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3759757">
            <a:off x="4627593" y="9269306"/>
            <a:ext cx="2323365" cy="1453159"/>
          </a:xfrm>
          <a:prstGeom prst="rect">
            <a:avLst/>
          </a:prstGeom>
        </p:spPr>
      </p:pic>
      <p:pic>
        <p:nvPicPr>
          <p:cNvPr id="14" name="Picture 14"/>
          <p:cNvPicPr>
            <a:picLocks noChangeAspect="1"/>
          </p:cNvPicPr>
          <p:nvPr/>
        </p:nvPicPr>
        <p:blipFill>
          <a:blip r:embed="rId13"/>
          <a:srcRect/>
          <a:stretch>
            <a:fillRect/>
          </a:stretch>
        </p:blipFill>
        <p:spPr>
          <a:xfrm>
            <a:off x="1792449" y="6330682"/>
            <a:ext cx="3543344" cy="3543344"/>
          </a:xfrm>
          <a:prstGeom prst="rect">
            <a:avLst/>
          </a:prstGeom>
        </p:spPr>
      </p:pic>
      <p:sp>
        <p:nvSpPr>
          <p:cNvPr id="15" name="TextBox 15"/>
          <p:cNvSpPr txBox="1"/>
          <p:nvPr/>
        </p:nvSpPr>
        <p:spPr>
          <a:xfrm>
            <a:off x="4738826" y="1556099"/>
            <a:ext cx="5054622" cy="1845179"/>
          </a:xfrm>
          <a:prstGeom prst="rect">
            <a:avLst/>
          </a:prstGeom>
        </p:spPr>
        <p:txBody>
          <a:bodyPr lIns="0" tIns="0" rIns="0" bIns="0" rtlCol="0" anchor="t">
            <a:spAutoFit/>
          </a:bodyPr>
          <a:lstStyle/>
          <a:p>
            <a:pPr algn="ctr">
              <a:lnSpc>
                <a:spcPts val="7006"/>
              </a:lnSpc>
            </a:pPr>
            <a:r>
              <a:rPr lang="en-US" sz="7784">
                <a:solidFill>
                  <a:srgbClr val="384FB6"/>
                </a:solidFill>
                <a:latin typeface="Montserrat Extra-Bold"/>
              </a:rPr>
              <a:t>$360 EDITION</a:t>
            </a:r>
          </a:p>
        </p:txBody>
      </p:sp>
      <p:sp>
        <p:nvSpPr>
          <p:cNvPr id="16" name="TextBox 16"/>
          <p:cNvSpPr txBox="1"/>
          <p:nvPr/>
        </p:nvSpPr>
        <p:spPr>
          <a:xfrm>
            <a:off x="230716" y="393999"/>
            <a:ext cx="11785268" cy="1120732"/>
          </a:xfrm>
          <a:prstGeom prst="rect">
            <a:avLst/>
          </a:prstGeom>
        </p:spPr>
        <p:txBody>
          <a:bodyPr lIns="0" tIns="0" rIns="0" bIns="0" rtlCol="0" anchor="t">
            <a:spAutoFit/>
          </a:bodyPr>
          <a:lstStyle/>
          <a:p>
            <a:pPr algn="ctr">
              <a:lnSpc>
                <a:spcPts val="8248"/>
              </a:lnSpc>
            </a:pPr>
            <a:r>
              <a:rPr lang="en-US" sz="9165">
                <a:solidFill>
                  <a:srgbClr val="384FB6"/>
                </a:solidFill>
                <a:latin typeface="Montserrat Extra-Bold"/>
              </a:rPr>
              <a:t>IS IT WORTH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289" t="16157" r="-18738" b="37663"/>
          <a:stretch>
            <a:fillRect/>
          </a:stretch>
        </p:blipFill>
        <p:spPr>
          <a:xfrm>
            <a:off x="0" y="0"/>
            <a:ext cx="18288000" cy="10287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60585" y="7526188"/>
            <a:ext cx="22809171" cy="453102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22391">
            <a:off x="14598793" y="2572005"/>
            <a:ext cx="2170806" cy="1153241"/>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68493">
            <a:off x="-1092045" y="4678870"/>
            <a:ext cx="5046003" cy="1220215"/>
          </a:xfrm>
          <a:prstGeom prst="rect">
            <a:avLst/>
          </a:prstGeom>
        </p:spPr>
      </p:pic>
      <p:sp>
        <p:nvSpPr>
          <p:cNvPr id="6" name="TextBox 6"/>
          <p:cNvSpPr txBox="1"/>
          <p:nvPr/>
        </p:nvSpPr>
        <p:spPr>
          <a:xfrm>
            <a:off x="2486976" y="3541227"/>
            <a:ext cx="13563600" cy="1952625"/>
          </a:xfrm>
          <a:prstGeom prst="rect">
            <a:avLst/>
          </a:prstGeom>
        </p:spPr>
        <p:txBody>
          <a:bodyPr lIns="0" tIns="0" rIns="0" bIns="0" rtlCol="0" anchor="t">
            <a:spAutoFit/>
          </a:bodyPr>
          <a:lstStyle/>
          <a:p>
            <a:pPr marL="0" lvl="0" indent="0" algn="ctr">
              <a:lnSpc>
                <a:spcPts val="14400"/>
              </a:lnSpc>
              <a:spcBef>
                <a:spcPct val="0"/>
              </a:spcBef>
            </a:pPr>
            <a:r>
              <a:rPr lang="en-US" sz="12000">
                <a:solidFill>
                  <a:srgbClr val="E14F35"/>
                </a:solidFill>
                <a:latin typeface="Migra ExtraBold"/>
              </a:rPr>
              <a:t>How to Quit?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384FB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l="23841"/>
          <a:stretch>
            <a:fillRect/>
          </a:stretch>
        </p:blipFill>
        <p:spPr>
          <a:xfrm>
            <a:off x="-471044" y="-3555136"/>
            <a:ext cx="21833134" cy="5694904"/>
          </a:xfrm>
          <a:prstGeom prst="rect">
            <a:avLst/>
          </a:prstGeom>
        </p:spPr>
      </p:pic>
      <p:pic>
        <p:nvPicPr>
          <p:cNvPr id="3" name="Picture 3"/>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208518">
            <a:off x="-1765769" y="6751618"/>
            <a:ext cx="3919992" cy="776871"/>
          </a:xfrm>
          <a:prstGeom prst="rect">
            <a:avLst/>
          </a:prstGeom>
        </p:spPr>
      </p:pic>
      <p:pic>
        <p:nvPicPr>
          <p:cNvPr id="4" name="Picture 4"/>
          <p:cNvPicPr>
            <a:picLocks noChangeAspect="1"/>
          </p:cNvPicPr>
          <p:nvPr/>
        </p:nvPicPr>
        <p:blipFill>
          <a:blip r:embed="rId7"/>
          <a:srcRect l="5276" t="4120" r="9867" b="32288"/>
          <a:stretch>
            <a:fillRect/>
          </a:stretch>
        </p:blipFill>
        <p:spPr>
          <a:xfrm>
            <a:off x="0" y="0"/>
            <a:ext cx="18288000" cy="5510106"/>
          </a:xfrm>
          <a:prstGeom prst="rect">
            <a:avLst/>
          </a:prstGeom>
        </p:spPr>
      </p:pic>
      <p:sp>
        <p:nvSpPr>
          <p:cNvPr id="5" name="TextBox 5"/>
          <p:cNvSpPr txBox="1"/>
          <p:nvPr/>
        </p:nvSpPr>
        <p:spPr>
          <a:xfrm>
            <a:off x="1028700" y="6288914"/>
            <a:ext cx="16230600" cy="1162967"/>
          </a:xfrm>
          <a:prstGeom prst="rect">
            <a:avLst/>
          </a:prstGeom>
        </p:spPr>
        <p:txBody>
          <a:bodyPr lIns="0" tIns="0" rIns="0" bIns="0" rtlCol="0" anchor="t">
            <a:spAutoFit/>
          </a:bodyPr>
          <a:lstStyle/>
          <a:p>
            <a:pPr algn="ctr">
              <a:lnSpc>
                <a:spcPts val="4884"/>
              </a:lnSpc>
            </a:pPr>
            <a:r>
              <a:rPr lang="en-US" sz="3488">
                <a:solidFill>
                  <a:srgbClr val="FFFFFF"/>
                </a:solidFill>
                <a:latin typeface="Montserrat Extra-Bold Bold"/>
              </a:rPr>
              <a:t>1-833-283-WELL (9355)</a:t>
            </a:r>
          </a:p>
          <a:p>
            <a:pPr algn="ctr">
              <a:lnSpc>
                <a:spcPts val="4464"/>
              </a:lnSpc>
            </a:pPr>
            <a:r>
              <a:rPr lang="en-US" sz="3188">
                <a:solidFill>
                  <a:srgbClr val="FFFFFF"/>
                </a:solidFill>
                <a:latin typeface="Montserrat Extra-Bold Bold"/>
              </a:rPr>
              <a:t>www.bewellarkansas.org</a:t>
            </a:r>
          </a:p>
        </p:txBody>
      </p:sp>
      <p:sp>
        <p:nvSpPr>
          <p:cNvPr id="6" name="TextBox 6"/>
          <p:cNvSpPr txBox="1"/>
          <p:nvPr/>
        </p:nvSpPr>
        <p:spPr>
          <a:xfrm>
            <a:off x="5794234" y="8080266"/>
            <a:ext cx="6699531" cy="1708015"/>
          </a:xfrm>
          <a:prstGeom prst="rect">
            <a:avLst/>
          </a:prstGeom>
        </p:spPr>
        <p:txBody>
          <a:bodyPr lIns="0" tIns="0" rIns="0" bIns="0" rtlCol="0" anchor="t">
            <a:spAutoFit/>
          </a:bodyPr>
          <a:lstStyle/>
          <a:p>
            <a:pPr marL="0" lvl="0" indent="0" algn="ctr">
              <a:lnSpc>
                <a:spcPts val="4563"/>
              </a:lnSpc>
              <a:spcBef>
                <a:spcPct val="0"/>
              </a:spcBef>
            </a:pPr>
            <a:r>
              <a:rPr lang="en-US" sz="3510">
                <a:solidFill>
                  <a:srgbClr val="FFFFFF"/>
                </a:solidFill>
                <a:latin typeface="Montserrat Extra-Bold"/>
              </a:rPr>
              <a:t>Enroll in a text program from The Truth Initiative:  text DITCHVAPE to 88709.</a:t>
            </a:r>
          </a:p>
        </p:txBody>
      </p:sp>
      <p:pic>
        <p:nvPicPr>
          <p:cNvPr id="7" name="Picture 7"/>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966878">
            <a:off x="-96202" y="9283815"/>
            <a:ext cx="1410741" cy="1410741"/>
          </a:xfrm>
          <a:prstGeom prst="rect">
            <a:avLst/>
          </a:prstGeom>
        </p:spPr>
      </p:pic>
      <p:sp>
        <p:nvSpPr>
          <p:cNvPr id="8" name="AutoShape 8"/>
          <p:cNvSpPr/>
          <p:nvPr/>
        </p:nvSpPr>
        <p:spPr>
          <a:xfrm>
            <a:off x="1028700" y="7575706"/>
            <a:ext cx="16230600" cy="0"/>
          </a:xfrm>
          <a:prstGeom prst="line">
            <a:avLst/>
          </a:prstGeom>
          <a:ln w="47625" cap="flat">
            <a:solidFill>
              <a:srgbClr val="FFFFFF"/>
            </a:solidFill>
            <a:prstDash val="sysDot"/>
            <a:headEnd type="none" w="sm" len="sm"/>
            <a:tailEnd type="none" w="sm" len="sm"/>
          </a:ln>
        </p:spPr>
      </p:sp>
      <p:pic>
        <p:nvPicPr>
          <p:cNvPr id="9" name="Picture 9"/>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rot="6208518" flipV="1">
            <a:off x="15563940" y="8748172"/>
            <a:ext cx="3919992" cy="776871"/>
          </a:xfrm>
          <a:prstGeom prst="rect">
            <a:avLst/>
          </a:prstGeom>
        </p:spPr>
      </p:pic>
      <p:sp>
        <p:nvSpPr>
          <p:cNvPr id="10" name="TextBox 10"/>
          <p:cNvSpPr txBox="1"/>
          <p:nvPr/>
        </p:nvSpPr>
        <p:spPr>
          <a:xfrm>
            <a:off x="1028700" y="5438013"/>
            <a:ext cx="16230600" cy="877571"/>
          </a:xfrm>
          <a:prstGeom prst="rect">
            <a:avLst/>
          </a:prstGeom>
        </p:spPr>
        <p:txBody>
          <a:bodyPr lIns="0" tIns="0" rIns="0" bIns="0" rtlCol="0" anchor="t">
            <a:spAutoFit/>
          </a:bodyPr>
          <a:lstStyle/>
          <a:p>
            <a:pPr algn="ctr">
              <a:lnSpc>
                <a:spcPts val="7279"/>
              </a:lnSpc>
            </a:pPr>
            <a:r>
              <a:rPr lang="en-US" sz="5199">
                <a:solidFill>
                  <a:srgbClr val="FFFFFF"/>
                </a:solidFill>
                <a:latin typeface="Montserrat Extra-Bold"/>
              </a:rPr>
              <a:t>BE WELL ARKANSAS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DEDAD2"/>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940" r="659" b="940"/>
          <a:stretch>
            <a:fillRect/>
          </a:stretch>
        </p:blipFill>
        <p:spPr>
          <a:xfrm>
            <a:off x="0" y="-48229"/>
            <a:ext cx="18288000" cy="731245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10162" y="7329668"/>
            <a:ext cx="6937304" cy="1816312"/>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7247466" y="7401408"/>
            <a:ext cx="6389285" cy="1672831"/>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4084763" y="9226535"/>
            <a:ext cx="3791575" cy="992703"/>
          </a:xfrm>
          <a:prstGeom prst="rect">
            <a:avLst/>
          </a:prstGeom>
        </p:spPr>
      </p:pic>
      <p:sp>
        <p:nvSpPr>
          <p:cNvPr id="6" name="TextBox 6"/>
          <p:cNvSpPr txBox="1"/>
          <p:nvPr/>
        </p:nvSpPr>
        <p:spPr>
          <a:xfrm>
            <a:off x="736044" y="7555482"/>
            <a:ext cx="6085540" cy="1317058"/>
          </a:xfrm>
          <a:prstGeom prst="rect">
            <a:avLst/>
          </a:prstGeom>
        </p:spPr>
        <p:txBody>
          <a:bodyPr lIns="0" tIns="0" rIns="0" bIns="0" rtlCol="0" anchor="t">
            <a:spAutoFit/>
          </a:bodyPr>
          <a:lstStyle/>
          <a:p>
            <a:pPr algn="ctr">
              <a:lnSpc>
                <a:spcPts val="3517"/>
              </a:lnSpc>
            </a:pPr>
            <a:r>
              <a:rPr lang="en-US" sz="2512" dirty="0">
                <a:solidFill>
                  <a:srgbClr val="374B55"/>
                </a:solidFill>
                <a:latin typeface="Montserrat Semi-Bold"/>
              </a:rPr>
              <a:t>Project Prevent is the statewide youth tobacco prevention coalition in Arkansas. </a:t>
            </a:r>
          </a:p>
        </p:txBody>
      </p:sp>
      <p:sp>
        <p:nvSpPr>
          <p:cNvPr id="7" name="TextBox 7"/>
          <p:cNvSpPr txBox="1"/>
          <p:nvPr/>
        </p:nvSpPr>
        <p:spPr>
          <a:xfrm>
            <a:off x="7709894" y="7672586"/>
            <a:ext cx="5464428" cy="1092376"/>
          </a:xfrm>
          <a:prstGeom prst="rect">
            <a:avLst/>
          </a:prstGeom>
        </p:spPr>
        <p:txBody>
          <a:bodyPr lIns="0" tIns="0" rIns="0" bIns="0" rtlCol="0" anchor="t">
            <a:spAutoFit/>
          </a:bodyPr>
          <a:lstStyle/>
          <a:p>
            <a:pPr algn="ctr">
              <a:lnSpc>
                <a:spcPts val="2910"/>
              </a:lnSpc>
            </a:pPr>
            <a:r>
              <a:rPr lang="en-US" sz="2078">
                <a:solidFill>
                  <a:srgbClr val="374B55"/>
                </a:solidFill>
                <a:latin typeface="Montserrat Semi-Bold"/>
              </a:rPr>
              <a:t>Their chapters choose to live their lives free from tobacco and nicotine and encourage others to do the same. </a:t>
            </a:r>
          </a:p>
        </p:txBody>
      </p:sp>
      <p:sp>
        <p:nvSpPr>
          <p:cNvPr id="8" name="TextBox 8"/>
          <p:cNvSpPr txBox="1"/>
          <p:nvPr/>
        </p:nvSpPr>
        <p:spPr>
          <a:xfrm>
            <a:off x="14393808" y="9404993"/>
            <a:ext cx="3294104" cy="577403"/>
          </a:xfrm>
          <a:prstGeom prst="rect">
            <a:avLst/>
          </a:prstGeom>
        </p:spPr>
        <p:txBody>
          <a:bodyPr lIns="0" tIns="0" rIns="0" bIns="0" rtlCol="0" anchor="t">
            <a:spAutoFit/>
          </a:bodyPr>
          <a:lstStyle/>
          <a:p>
            <a:pPr algn="ctr">
              <a:lnSpc>
                <a:spcPts val="2372"/>
              </a:lnSpc>
            </a:pPr>
            <a:r>
              <a:rPr lang="en-US" sz="1694">
                <a:solidFill>
                  <a:srgbClr val="374B55"/>
                </a:solidFill>
                <a:latin typeface="Montserrat Semi-Bold"/>
              </a:rPr>
              <a:t>Go To: https://projectpreventar.org/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t="7786" b="7786"/>
          <a:stretch>
            <a:fillRect/>
          </a:stretch>
        </p:blipFill>
        <p:spPr>
          <a:xfrm>
            <a:off x="0" y="0"/>
            <a:ext cx="18288000" cy="10287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8738" t="16157" r="2289"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l="30417"/>
          <a:stretch>
            <a:fillRect/>
          </a:stretch>
        </p:blipFill>
        <p:spPr>
          <a:xfrm rot="-9946435">
            <a:off x="10198987" y="1554518"/>
            <a:ext cx="9893124" cy="10704898"/>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16276" b="40372"/>
          <a:stretch>
            <a:fillRect/>
          </a:stretch>
        </p:blipFill>
        <p:spPr>
          <a:xfrm rot="-5400000">
            <a:off x="2333856" y="4871021"/>
            <a:ext cx="1111754" cy="3722066"/>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16276" b="40372"/>
          <a:stretch>
            <a:fillRect/>
          </a:stretch>
        </p:blipFill>
        <p:spPr>
          <a:xfrm rot="-5400000">
            <a:off x="2333856" y="6363775"/>
            <a:ext cx="1111754" cy="3722066"/>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16276" b="40372"/>
          <a:stretch>
            <a:fillRect/>
          </a:stretch>
        </p:blipFill>
        <p:spPr>
          <a:xfrm rot="-5400000">
            <a:off x="6436922" y="4871021"/>
            <a:ext cx="1111754" cy="3722066"/>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r="16276" b="40372"/>
          <a:stretch>
            <a:fillRect/>
          </a:stretch>
        </p:blipFill>
        <p:spPr>
          <a:xfrm rot="-5400000">
            <a:off x="6436922" y="6363775"/>
            <a:ext cx="1111754" cy="3722066"/>
          </a:xfrm>
          <a:prstGeom prst="rect">
            <a:avLst/>
          </a:prstGeom>
        </p:spPr>
      </p:pic>
      <p:pic>
        <p:nvPicPr>
          <p:cNvPr id="8" name="Picture 8"/>
          <p:cNvPicPr>
            <a:picLocks noChangeAspect="1"/>
          </p:cNvPicPr>
          <p:nvPr/>
        </p:nvPicPr>
        <p:blipFill>
          <a:blip r:embed="rId7"/>
          <a:srcRect/>
          <a:stretch>
            <a:fillRect/>
          </a:stretch>
        </p:blipFill>
        <p:spPr>
          <a:xfrm rot="-10800000">
            <a:off x="-801760" y="-806104"/>
            <a:ext cx="8578861" cy="4278707"/>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10800000">
            <a:off x="7673799" y="1270098"/>
            <a:ext cx="2940402" cy="582734"/>
          </a:xfrm>
          <a:prstGeom prst="rect">
            <a:avLst/>
          </a:prstGeom>
        </p:spPr>
      </p:pic>
      <p:pic>
        <p:nvPicPr>
          <p:cNvPr id="10" name="Picture 10"/>
          <p:cNvPicPr>
            <a:picLocks noChangeAspect="1"/>
          </p:cNvPicPr>
          <p:nvPr/>
        </p:nvPicPr>
        <p:blipFill>
          <a:blip r:embed="rId10"/>
          <a:srcRect/>
          <a:stretch>
            <a:fillRect/>
          </a:stretch>
        </p:blipFill>
        <p:spPr>
          <a:xfrm rot="1398718">
            <a:off x="-1098298" y="1949060"/>
            <a:ext cx="3782294" cy="1701105"/>
          </a:xfrm>
          <a:prstGeom prst="rect">
            <a:avLst/>
          </a:prstGeom>
        </p:spPr>
      </p:pic>
      <p:pic>
        <p:nvPicPr>
          <p:cNvPr id="11" name="Picture 11"/>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804888">
            <a:off x="10457713" y="4681402"/>
            <a:ext cx="1410741" cy="1410741"/>
          </a:xfrm>
          <a:prstGeom prst="rect">
            <a:avLst/>
          </a:prstGeom>
        </p:spPr>
      </p:pic>
      <p:pic>
        <p:nvPicPr>
          <p:cNvPr id="12" name="Picture 12"/>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3694632">
            <a:off x="11524888" y="3335751"/>
            <a:ext cx="2680669" cy="3003551"/>
          </a:xfrm>
          <a:prstGeom prst="rect">
            <a:avLst/>
          </a:prstGeom>
        </p:spPr>
      </p:pic>
      <p:pic>
        <p:nvPicPr>
          <p:cNvPr id="13" name="Picture 13"/>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rcRect/>
          <a:stretch>
            <a:fillRect/>
          </a:stretch>
        </p:blipFill>
        <p:spPr>
          <a:xfrm>
            <a:off x="15014879" y="7203080"/>
            <a:ext cx="2378893" cy="2571776"/>
          </a:xfrm>
          <a:prstGeom prst="rect">
            <a:avLst/>
          </a:prstGeom>
        </p:spPr>
      </p:pic>
      <p:pic>
        <p:nvPicPr>
          <p:cNvPr id="14" name="Picture 14"/>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rcRect/>
          <a:stretch>
            <a:fillRect/>
          </a:stretch>
        </p:blipFill>
        <p:spPr>
          <a:xfrm rot="-1279632">
            <a:off x="12042263" y="5901343"/>
            <a:ext cx="1645920" cy="4114800"/>
          </a:xfrm>
          <a:prstGeom prst="rect">
            <a:avLst/>
          </a:prstGeom>
        </p:spPr>
      </p:pic>
      <p:pic>
        <p:nvPicPr>
          <p:cNvPr id="15" name="Picture 15"/>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asvg="http://schemas.microsoft.com/office/drawing/2016/SVG/main" r:embed="rId20"/>
              </a:ext>
            </a:extLst>
          </a:blip>
          <a:srcRect/>
          <a:stretch>
            <a:fillRect/>
          </a:stretch>
        </p:blipFill>
        <p:spPr>
          <a:xfrm rot="1201122">
            <a:off x="15314723" y="2118615"/>
            <a:ext cx="2309350" cy="4286497"/>
          </a:xfrm>
          <a:prstGeom prst="rect">
            <a:avLst/>
          </a:prstGeom>
        </p:spPr>
      </p:pic>
      <p:sp>
        <p:nvSpPr>
          <p:cNvPr id="16" name="TextBox 16"/>
          <p:cNvSpPr txBox="1"/>
          <p:nvPr/>
        </p:nvSpPr>
        <p:spPr>
          <a:xfrm>
            <a:off x="920023" y="4770851"/>
            <a:ext cx="8115300" cy="596900"/>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384FB6"/>
                </a:solidFill>
                <a:latin typeface="Tex Gyre Bonum"/>
              </a:rPr>
              <a:t>Biggest Brand Names</a:t>
            </a:r>
          </a:p>
        </p:txBody>
      </p:sp>
      <p:sp>
        <p:nvSpPr>
          <p:cNvPr id="17" name="TextBox 17"/>
          <p:cNvSpPr txBox="1"/>
          <p:nvPr/>
        </p:nvSpPr>
        <p:spPr>
          <a:xfrm>
            <a:off x="1388038" y="6389789"/>
            <a:ext cx="3003389"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Juul</a:t>
            </a:r>
          </a:p>
        </p:txBody>
      </p:sp>
      <p:sp>
        <p:nvSpPr>
          <p:cNvPr id="18" name="TextBox 18"/>
          <p:cNvSpPr txBox="1"/>
          <p:nvPr/>
        </p:nvSpPr>
        <p:spPr>
          <a:xfrm>
            <a:off x="1388038" y="7882543"/>
            <a:ext cx="3003389"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Sourin</a:t>
            </a:r>
          </a:p>
        </p:txBody>
      </p:sp>
      <p:sp>
        <p:nvSpPr>
          <p:cNvPr id="19" name="TextBox 19"/>
          <p:cNvSpPr txBox="1"/>
          <p:nvPr/>
        </p:nvSpPr>
        <p:spPr>
          <a:xfrm>
            <a:off x="5491104" y="6389789"/>
            <a:ext cx="3003389"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Puff Bars</a:t>
            </a:r>
          </a:p>
        </p:txBody>
      </p:sp>
      <p:sp>
        <p:nvSpPr>
          <p:cNvPr id="20" name="TextBox 20"/>
          <p:cNvSpPr txBox="1"/>
          <p:nvPr/>
        </p:nvSpPr>
        <p:spPr>
          <a:xfrm>
            <a:off x="5491104" y="7882543"/>
            <a:ext cx="3003389" cy="606425"/>
          </a:xfrm>
          <a:prstGeom prst="rect">
            <a:avLst/>
          </a:prstGeom>
        </p:spPr>
        <p:txBody>
          <a:bodyPr lIns="0" tIns="0" rIns="0" bIns="0" rtlCol="0" anchor="t">
            <a:spAutoFit/>
          </a:bodyPr>
          <a:lstStyle/>
          <a:p>
            <a:pPr marL="0" lvl="0" indent="0" algn="ctr">
              <a:lnSpc>
                <a:spcPts val="4900"/>
              </a:lnSpc>
              <a:spcBef>
                <a:spcPct val="0"/>
              </a:spcBef>
            </a:pPr>
            <a:r>
              <a:rPr lang="en-US" sz="3500">
                <a:solidFill>
                  <a:srgbClr val="FFFFFF"/>
                </a:solidFill>
                <a:latin typeface="Montserrat Semi-Bold"/>
              </a:rPr>
              <a:t>Supergood</a:t>
            </a:r>
          </a:p>
        </p:txBody>
      </p:sp>
      <p:sp>
        <p:nvSpPr>
          <p:cNvPr id="21" name="TextBox 21"/>
          <p:cNvSpPr txBox="1"/>
          <p:nvPr/>
        </p:nvSpPr>
        <p:spPr>
          <a:xfrm>
            <a:off x="1028700" y="191197"/>
            <a:ext cx="5199836" cy="2359025"/>
          </a:xfrm>
          <a:prstGeom prst="rect">
            <a:avLst/>
          </a:prstGeom>
        </p:spPr>
        <p:txBody>
          <a:bodyPr lIns="0" tIns="0" rIns="0" bIns="0" rtlCol="0" anchor="t">
            <a:spAutoFit/>
          </a:bodyPr>
          <a:lstStyle/>
          <a:p>
            <a:pPr marL="0" lvl="0" indent="0">
              <a:lnSpc>
                <a:spcPts val="9100"/>
              </a:lnSpc>
              <a:spcBef>
                <a:spcPct val="0"/>
              </a:spcBef>
            </a:pPr>
            <a:r>
              <a:rPr lang="en-US" sz="7000">
                <a:solidFill>
                  <a:srgbClr val="FFFFFF"/>
                </a:solidFill>
                <a:latin typeface="Migra ExtraBold"/>
              </a:rPr>
              <a:t>Types of Vapes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2289" t="16157" r="-18738" b="37663"/>
          <a:stretch>
            <a:fillRect/>
          </a:stretch>
        </p:blipFill>
        <p:spPr>
          <a:xfrm>
            <a:off x="0" y="0"/>
            <a:ext cx="18288000" cy="10287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260585" y="7526188"/>
            <a:ext cx="22809171" cy="4531023"/>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22391">
            <a:off x="14598793" y="2572005"/>
            <a:ext cx="2170806" cy="1153241"/>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rot="768493">
            <a:off x="-1092045" y="4678870"/>
            <a:ext cx="5046003" cy="1220215"/>
          </a:xfrm>
          <a:prstGeom prst="rect">
            <a:avLst/>
          </a:prstGeom>
        </p:spPr>
      </p:pic>
      <p:sp>
        <p:nvSpPr>
          <p:cNvPr id="6" name="TextBox 6"/>
          <p:cNvSpPr txBox="1"/>
          <p:nvPr/>
        </p:nvSpPr>
        <p:spPr>
          <a:xfrm>
            <a:off x="2486976" y="3541227"/>
            <a:ext cx="13563600" cy="1952625"/>
          </a:xfrm>
          <a:prstGeom prst="rect">
            <a:avLst/>
          </a:prstGeom>
        </p:spPr>
        <p:txBody>
          <a:bodyPr lIns="0" tIns="0" rIns="0" bIns="0" rtlCol="0" anchor="t">
            <a:spAutoFit/>
          </a:bodyPr>
          <a:lstStyle/>
          <a:p>
            <a:pPr marL="0" lvl="0" indent="0" algn="ctr">
              <a:lnSpc>
                <a:spcPts val="14400"/>
              </a:lnSpc>
              <a:spcBef>
                <a:spcPct val="0"/>
              </a:spcBef>
            </a:pPr>
            <a:r>
              <a:rPr lang="en-US" sz="12000">
                <a:solidFill>
                  <a:srgbClr val="E14F35"/>
                </a:solidFill>
                <a:latin typeface="Migra ExtraBold"/>
              </a:rPr>
              <a:t>Nicotine Addiction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6053" t="32552" r="-783" b="21114"/>
          <a:stretch>
            <a:fillRect/>
          </a:stretch>
        </p:blipFill>
        <p:spPr>
          <a:xfrm>
            <a:off x="0" y="0"/>
            <a:ext cx="18288000" cy="1028700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4682738">
            <a:off x="-1363860" y="-701342"/>
            <a:ext cx="8410688" cy="6774427"/>
          </a:xfrm>
          <a:prstGeom prst="rect">
            <a:avLst/>
          </a:prstGeom>
        </p:spPr>
      </p:pic>
      <p:grpSp>
        <p:nvGrpSpPr>
          <p:cNvPr id="4" name="Group 4"/>
          <p:cNvGrpSpPr/>
          <p:nvPr/>
        </p:nvGrpSpPr>
        <p:grpSpPr>
          <a:xfrm>
            <a:off x="5594410" y="1021948"/>
            <a:ext cx="11956691" cy="2314266"/>
            <a:chOff x="0" y="0"/>
            <a:chExt cx="15942255" cy="3085688"/>
          </a:xfrm>
        </p:grpSpPr>
        <p:sp>
          <p:nvSpPr>
            <p:cNvPr id="5" name="TextBox 5"/>
            <p:cNvSpPr txBox="1"/>
            <p:nvPr/>
          </p:nvSpPr>
          <p:spPr>
            <a:xfrm>
              <a:off x="153706" y="-123825"/>
              <a:ext cx="15788549" cy="1493937"/>
            </a:xfrm>
            <a:prstGeom prst="rect">
              <a:avLst/>
            </a:prstGeom>
          </p:spPr>
          <p:txBody>
            <a:bodyPr lIns="0" tIns="0" rIns="0" bIns="0" rtlCol="0" anchor="t">
              <a:spAutoFit/>
            </a:bodyPr>
            <a:lstStyle/>
            <a:p>
              <a:pPr marL="0" lvl="0" indent="0" algn="l">
                <a:lnSpc>
                  <a:spcPts val="8791"/>
                </a:lnSpc>
              </a:pPr>
              <a:r>
                <a:rPr lang="en-US" sz="6762">
                  <a:solidFill>
                    <a:srgbClr val="E14F35"/>
                  </a:solidFill>
                  <a:latin typeface="Migra ExtraBold"/>
                </a:rPr>
                <a:t>What exactly is nicotine?</a:t>
              </a:r>
            </a:p>
          </p:txBody>
        </p:sp>
        <p:pic>
          <p:nvPicPr>
            <p:cNvPr id="6" name="Picture 6"/>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r="7466"/>
            <a:stretch>
              <a:fillRect/>
            </a:stretch>
          </p:blipFill>
          <p:spPr>
            <a:xfrm rot="64447">
              <a:off x="2387" y="2697766"/>
              <a:ext cx="7109797" cy="321310"/>
            </a:xfrm>
            <a:prstGeom prst="rect">
              <a:avLst/>
            </a:prstGeom>
          </p:spPr>
        </p:pic>
      </p:grpSp>
      <p:grpSp>
        <p:nvGrpSpPr>
          <p:cNvPr id="7" name="Group 7"/>
          <p:cNvGrpSpPr>
            <a:grpSpLocks noChangeAspect="1"/>
          </p:cNvGrpSpPr>
          <p:nvPr/>
        </p:nvGrpSpPr>
        <p:grpSpPr>
          <a:xfrm rot="221094">
            <a:off x="-1545292" y="3749727"/>
            <a:ext cx="5725213" cy="4849592"/>
            <a:chOff x="0" y="0"/>
            <a:chExt cx="2374900" cy="2011680"/>
          </a:xfrm>
        </p:grpSpPr>
        <p:sp>
          <p:nvSpPr>
            <p:cNvPr id="8" name="Freeform 8"/>
            <p:cNvSpPr/>
            <p:nvPr/>
          </p:nvSpPr>
          <p:spPr>
            <a:xfrm>
              <a:off x="-2540" y="-2540"/>
              <a:ext cx="2377441" cy="2009140"/>
            </a:xfrm>
            <a:custGeom>
              <a:avLst/>
              <a:gdLst/>
              <a:ahLst/>
              <a:cxnLst/>
              <a:rect l="l" t="t" r="r" b="b"/>
              <a:pathLst>
                <a:path w="2377441" h="2009140">
                  <a:moveTo>
                    <a:pt x="2376170" y="1778000"/>
                  </a:moveTo>
                  <a:cubicBezTo>
                    <a:pt x="2374900" y="1276350"/>
                    <a:pt x="2359660" y="598170"/>
                    <a:pt x="2359660" y="97790"/>
                  </a:cubicBezTo>
                  <a:cubicBezTo>
                    <a:pt x="2359660" y="90170"/>
                    <a:pt x="2360930" y="82550"/>
                    <a:pt x="2360930" y="76200"/>
                  </a:cubicBezTo>
                  <a:cubicBezTo>
                    <a:pt x="2359660" y="74930"/>
                    <a:pt x="2358390" y="74930"/>
                    <a:pt x="2357120" y="73660"/>
                  </a:cubicBezTo>
                  <a:cubicBezTo>
                    <a:pt x="2357120" y="73660"/>
                    <a:pt x="2355850" y="74930"/>
                    <a:pt x="2355850" y="76200"/>
                  </a:cubicBezTo>
                  <a:cubicBezTo>
                    <a:pt x="2353310" y="82550"/>
                    <a:pt x="2348230" y="82550"/>
                    <a:pt x="2343150" y="82550"/>
                  </a:cubicBezTo>
                  <a:cubicBezTo>
                    <a:pt x="2336800" y="81280"/>
                    <a:pt x="2330450" y="74930"/>
                    <a:pt x="2322830" y="77470"/>
                  </a:cubicBezTo>
                  <a:cubicBezTo>
                    <a:pt x="2320290" y="78740"/>
                    <a:pt x="2315210" y="76200"/>
                    <a:pt x="2313940" y="73660"/>
                  </a:cubicBezTo>
                  <a:cubicBezTo>
                    <a:pt x="2310130" y="68580"/>
                    <a:pt x="2305050" y="68580"/>
                    <a:pt x="2299970" y="71120"/>
                  </a:cubicBezTo>
                  <a:cubicBezTo>
                    <a:pt x="2297430" y="72390"/>
                    <a:pt x="2294890" y="71120"/>
                    <a:pt x="2292350" y="71120"/>
                  </a:cubicBezTo>
                  <a:cubicBezTo>
                    <a:pt x="2288540" y="71120"/>
                    <a:pt x="2283460" y="69850"/>
                    <a:pt x="2279650" y="68580"/>
                  </a:cubicBezTo>
                  <a:cubicBezTo>
                    <a:pt x="2278380" y="68580"/>
                    <a:pt x="2275840" y="67310"/>
                    <a:pt x="2274570" y="67310"/>
                  </a:cubicBezTo>
                  <a:cubicBezTo>
                    <a:pt x="2270760" y="66040"/>
                    <a:pt x="2266950" y="62230"/>
                    <a:pt x="2263140" y="67310"/>
                  </a:cubicBezTo>
                  <a:cubicBezTo>
                    <a:pt x="2263140" y="67310"/>
                    <a:pt x="2260600" y="67310"/>
                    <a:pt x="2259330" y="66040"/>
                  </a:cubicBezTo>
                  <a:cubicBezTo>
                    <a:pt x="2258060" y="63500"/>
                    <a:pt x="2256790" y="59690"/>
                    <a:pt x="2255520" y="57150"/>
                  </a:cubicBezTo>
                  <a:cubicBezTo>
                    <a:pt x="2252980" y="53340"/>
                    <a:pt x="2252980" y="46990"/>
                    <a:pt x="2249170" y="44450"/>
                  </a:cubicBezTo>
                  <a:cubicBezTo>
                    <a:pt x="2246630" y="43180"/>
                    <a:pt x="2245360" y="41910"/>
                    <a:pt x="2244090" y="39370"/>
                  </a:cubicBezTo>
                  <a:cubicBezTo>
                    <a:pt x="2244090" y="38100"/>
                    <a:pt x="2241550" y="36830"/>
                    <a:pt x="2241550" y="35560"/>
                  </a:cubicBezTo>
                  <a:lnTo>
                    <a:pt x="2237740" y="31750"/>
                  </a:lnTo>
                  <a:cubicBezTo>
                    <a:pt x="2236470" y="29210"/>
                    <a:pt x="2235200" y="25400"/>
                    <a:pt x="2232660" y="24130"/>
                  </a:cubicBezTo>
                  <a:cubicBezTo>
                    <a:pt x="2227580" y="20320"/>
                    <a:pt x="2226310" y="15240"/>
                    <a:pt x="2228850" y="8890"/>
                  </a:cubicBezTo>
                  <a:cubicBezTo>
                    <a:pt x="2225040" y="7620"/>
                    <a:pt x="2222500" y="5080"/>
                    <a:pt x="2218690" y="5080"/>
                  </a:cubicBezTo>
                  <a:cubicBezTo>
                    <a:pt x="2203450" y="6350"/>
                    <a:pt x="2186940" y="8890"/>
                    <a:pt x="2171700" y="10160"/>
                  </a:cubicBezTo>
                  <a:cubicBezTo>
                    <a:pt x="2169160" y="10160"/>
                    <a:pt x="2165350" y="11430"/>
                    <a:pt x="2164080" y="12700"/>
                  </a:cubicBezTo>
                  <a:cubicBezTo>
                    <a:pt x="2153920" y="19050"/>
                    <a:pt x="2143760" y="13970"/>
                    <a:pt x="2133600" y="12700"/>
                  </a:cubicBezTo>
                  <a:cubicBezTo>
                    <a:pt x="2125980" y="12700"/>
                    <a:pt x="2118360" y="8890"/>
                    <a:pt x="2110740" y="7620"/>
                  </a:cubicBezTo>
                  <a:cubicBezTo>
                    <a:pt x="2101850" y="6350"/>
                    <a:pt x="2094230" y="7620"/>
                    <a:pt x="2085340" y="6350"/>
                  </a:cubicBezTo>
                  <a:cubicBezTo>
                    <a:pt x="2084070" y="6350"/>
                    <a:pt x="2082800" y="5080"/>
                    <a:pt x="2081530" y="3810"/>
                  </a:cubicBezTo>
                  <a:cubicBezTo>
                    <a:pt x="2078990" y="0"/>
                    <a:pt x="2073910" y="1270"/>
                    <a:pt x="2071370" y="2540"/>
                  </a:cubicBezTo>
                  <a:cubicBezTo>
                    <a:pt x="2067560" y="5080"/>
                    <a:pt x="2066290" y="8890"/>
                    <a:pt x="2063750" y="12700"/>
                  </a:cubicBezTo>
                  <a:cubicBezTo>
                    <a:pt x="2057400" y="13970"/>
                    <a:pt x="2048510" y="15240"/>
                    <a:pt x="2042160" y="19050"/>
                  </a:cubicBezTo>
                  <a:cubicBezTo>
                    <a:pt x="2037080" y="21590"/>
                    <a:pt x="2034540" y="22860"/>
                    <a:pt x="2030730" y="20320"/>
                  </a:cubicBezTo>
                  <a:lnTo>
                    <a:pt x="2029460" y="21590"/>
                  </a:lnTo>
                  <a:cubicBezTo>
                    <a:pt x="2032000" y="24130"/>
                    <a:pt x="2033270" y="27940"/>
                    <a:pt x="2035810" y="30480"/>
                  </a:cubicBezTo>
                  <a:cubicBezTo>
                    <a:pt x="2032000" y="31750"/>
                    <a:pt x="2026920" y="34290"/>
                    <a:pt x="2024380" y="33020"/>
                  </a:cubicBezTo>
                  <a:cubicBezTo>
                    <a:pt x="2018030" y="31750"/>
                    <a:pt x="2015490" y="34290"/>
                    <a:pt x="2010410" y="36830"/>
                  </a:cubicBezTo>
                  <a:cubicBezTo>
                    <a:pt x="2005330" y="40640"/>
                    <a:pt x="1998980" y="43180"/>
                    <a:pt x="1993900" y="45720"/>
                  </a:cubicBezTo>
                  <a:cubicBezTo>
                    <a:pt x="1992630" y="45720"/>
                    <a:pt x="1991360" y="45720"/>
                    <a:pt x="1990090" y="44450"/>
                  </a:cubicBezTo>
                  <a:cubicBezTo>
                    <a:pt x="1988820" y="44450"/>
                    <a:pt x="1987550" y="43180"/>
                    <a:pt x="1987550" y="43180"/>
                  </a:cubicBezTo>
                  <a:cubicBezTo>
                    <a:pt x="1981200" y="45720"/>
                    <a:pt x="1974850" y="48260"/>
                    <a:pt x="1968500" y="45720"/>
                  </a:cubicBezTo>
                  <a:cubicBezTo>
                    <a:pt x="1967230" y="45720"/>
                    <a:pt x="1967230" y="46990"/>
                    <a:pt x="1965960" y="46990"/>
                  </a:cubicBezTo>
                  <a:cubicBezTo>
                    <a:pt x="1958340" y="49530"/>
                    <a:pt x="1953260" y="58420"/>
                    <a:pt x="1943100" y="58420"/>
                  </a:cubicBezTo>
                  <a:cubicBezTo>
                    <a:pt x="1935480" y="58420"/>
                    <a:pt x="1927860" y="64770"/>
                    <a:pt x="1920240" y="64770"/>
                  </a:cubicBezTo>
                  <a:cubicBezTo>
                    <a:pt x="1911350" y="66040"/>
                    <a:pt x="1903730" y="68580"/>
                    <a:pt x="1896110" y="72390"/>
                  </a:cubicBezTo>
                  <a:cubicBezTo>
                    <a:pt x="1893570" y="73660"/>
                    <a:pt x="1891030" y="73660"/>
                    <a:pt x="1889760" y="73660"/>
                  </a:cubicBezTo>
                  <a:cubicBezTo>
                    <a:pt x="1883410" y="71120"/>
                    <a:pt x="1879600" y="74930"/>
                    <a:pt x="1877060" y="78740"/>
                  </a:cubicBezTo>
                  <a:cubicBezTo>
                    <a:pt x="1870710" y="87630"/>
                    <a:pt x="1860550" y="90170"/>
                    <a:pt x="1851660" y="92710"/>
                  </a:cubicBezTo>
                  <a:cubicBezTo>
                    <a:pt x="1840230" y="95250"/>
                    <a:pt x="1828800" y="96520"/>
                    <a:pt x="1817370" y="97790"/>
                  </a:cubicBezTo>
                  <a:cubicBezTo>
                    <a:pt x="1816100" y="97790"/>
                    <a:pt x="1814830" y="101600"/>
                    <a:pt x="1812290" y="102870"/>
                  </a:cubicBezTo>
                  <a:cubicBezTo>
                    <a:pt x="1811020" y="102870"/>
                    <a:pt x="1809750" y="101600"/>
                    <a:pt x="1809750" y="101600"/>
                  </a:cubicBezTo>
                  <a:cubicBezTo>
                    <a:pt x="1803400" y="109220"/>
                    <a:pt x="1799590" y="120650"/>
                    <a:pt x="1786890" y="119380"/>
                  </a:cubicBezTo>
                  <a:lnTo>
                    <a:pt x="1785620" y="119380"/>
                  </a:lnTo>
                  <a:cubicBezTo>
                    <a:pt x="1775460" y="125730"/>
                    <a:pt x="1765300" y="123190"/>
                    <a:pt x="1756410" y="120650"/>
                  </a:cubicBezTo>
                  <a:cubicBezTo>
                    <a:pt x="1753870" y="120650"/>
                    <a:pt x="1750060" y="118110"/>
                    <a:pt x="1748790" y="115570"/>
                  </a:cubicBezTo>
                  <a:cubicBezTo>
                    <a:pt x="1744980" y="107950"/>
                    <a:pt x="1734820" y="105410"/>
                    <a:pt x="1727200" y="107950"/>
                  </a:cubicBezTo>
                  <a:cubicBezTo>
                    <a:pt x="1720850" y="110490"/>
                    <a:pt x="1714500" y="111760"/>
                    <a:pt x="1708150" y="114300"/>
                  </a:cubicBezTo>
                  <a:cubicBezTo>
                    <a:pt x="1697990" y="116840"/>
                    <a:pt x="1689100" y="118110"/>
                    <a:pt x="1678940" y="113030"/>
                  </a:cubicBezTo>
                  <a:cubicBezTo>
                    <a:pt x="1668780" y="107950"/>
                    <a:pt x="1661160" y="111760"/>
                    <a:pt x="1656080" y="123190"/>
                  </a:cubicBezTo>
                  <a:cubicBezTo>
                    <a:pt x="1652270" y="130810"/>
                    <a:pt x="1642109" y="132080"/>
                    <a:pt x="1635759" y="125730"/>
                  </a:cubicBezTo>
                  <a:cubicBezTo>
                    <a:pt x="1631949" y="121920"/>
                    <a:pt x="1629409" y="123190"/>
                    <a:pt x="1625599" y="125730"/>
                  </a:cubicBezTo>
                  <a:lnTo>
                    <a:pt x="1617979" y="133350"/>
                  </a:lnTo>
                  <a:cubicBezTo>
                    <a:pt x="1616709" y="134620"/>
                    <a:pt x="1614169" y="134620"/>
                    <a:pt x="1612899" y="134620"/>
                  </a:cubicBezTo>
                  <a:lnTo>
                    <a:pt x="1605279" y="134620"/>
                  </a:lnTo>
                  <a:cubicBezTo>
                    <a:pt x="1600199" y="134620"/>
                    <a:pt x="1595119" y="133350"/>
                    <a:pt x="1590040" y="132080"/>
                  </a:cubicBezTo>
                  <a:cubicBezTo>
                    <a:pt x="1583690" y="130810"/>
                    <a:pt x="1578609" y="127000"/>
                    <a:pt x="1572259" y="125730"/>
                  </a:cubicBezTo>
                  <a:cubicBezTo>
                    <a:pt x="1562099" y="124460"/>
                    <a:pt x="1559559" y="115570"/>
                    <a:pt x="1555749" y="109220"/>
                  </a:cubicBezTo>
                  <a:cubicBezTo>
                    <a:pt x="1553209" y="105410"/>
                    <a:pt x="1548129" y="100330"/>
                    <a:pt x="1543049" y="101600"/>
                  </a:cubicBezTo>
                  <a:cubicBezTo>
                    <a:pt x="1537969" y="104140"/>
                    <a:pt x="1532889" y="101600"/>
                    <a:pt x="1529079" y="100330"/>
                  </a:cubicBezTo>
                  <a:cubicBezTo>
                    <a:pt x="1527809" y="100330"/>
                    <a:pt x="1525269" y="99060"/>
                    <a:pt x="1523999" y="99060"/>
                  </a:cubicBezTo>
                  <a:cubicBezTo>
                    <a:pt x="1515109" y="96520"/>
                    <a:pt x="1508759" y="101600"/>
                    <a:pt x="1502409" y="107950"/>
                  </a:cubicBezTo>
                  <a:lnTo>
                    <a:pt x="1497329" y="113030"/>
                  </a:lnTo>
                  <a:cubicBezTo>
                    <a:pt x="1496059" y="114300"/>
                    <a:pt x="1496059" y="116840"/>
                    <a:pt x="1494790" y="118110"/>
                  </a:cubicBezTo>
                  <a:cubicBezTo>
                    <a:pt x="1487170" y="124460"/>
                    <a:pt x="1479550" y="121920"/>
                    <a:pt x="1470659" y="118110"/>
                  </a:cubicBezTo>
                  <a:cubicBezTo>
                    <a:pt x="1463040" y="114300"/>
                    <a:pt x="1454149" y="118110"/>
                    <a:pt x="1451609" y="125730"/>
                  </a:cubicBezTo>
                  <a:cubicBezTo>
                    <a:pt x="1450340" y="130810"/>
                    <a:pt x="1449070" y="134620"/>
                    <a:pt x="1442720" y="137160"/>
                  </a:cubicBezTo>
                  <a:cubicBezTo>
                    <a:pt x="1436370" y="140970"/>
                    <a:pt x="1428750" y="143510"/>
                    <a:pt x="1427480" y="152400"/>
                  </a:cubicBezTo>
                  <a:cubicBezTo>
                    <a:pt x="1427480" y="153670"/>
                    <a:pt x="1426210" y="154940"/>
                    <a:pt x="1424940" y="154940"/>
                  </a:cubicBezTo>
                  <a:cubicBezTo>
                    <a:pt x="1421130" y="156210"/>
                    <a:pt x="1418590" y="157480"/>
                    <a:pt x="1414780" y="158750"/>
                  </a:cubicBezTo>
                  <a:lnTo>
                    <a:pt x="1403350" y="158750"/>
                  </a:lnTo>
                  <a:cubicBezTo>
                    <a:pt x="1395730" y="157480"/>
                    <a:pt x="1388110" y="154940"/>
                    <a:pt x="1380490" y="153670"/>
                  </a:cubicBezTo>
                  <a:cubicBezTo>
                    <a:pt x="1371600" y="152400"/>
                    <a:pt x="1363979" y="157480"/>
                    <a:pt x="1355090" y="158750"/>
                  </a:cubicBezTo>
                  <a:lnTo>
                    <a:pt x="1353820" y="160020"/>
                  </a:lnTo>
                  <a:cubicBezTo>
                    <a:pt x="1351280" y="163830"/>
                    <a:pt x="1347470" y="162560"/>
                    <a:pt x="1344930" y="160020"/>
                  </a:cubicBezTo>
                  <a:cubicBezTo>
                    <a:pt x="1339850" y="154940"/>
                    <a:pt x="1330960" y="153670"/>
                    <a:pt x="1324610" y="156210"/>
                  </a:cubicBezTo>
                  <a:cubicBezTo>
                    <a:pt x="1316990" y="160020"/>
                    <a:pt x="1309370" y="162560"/>
                    <a:pt x="1301750" y="165100"/>
                  </a:cubicBezTo>
                  <a:cubicBezTo>
                    <a:pt x="1299210" y="165100"/>
                    <a:pt x="1296670" y="163830"/>
                    <a:pt x="1295400" y="163830"/>
                  </a:cubicBezTo>
                  <a:cubicBezTo>
                    <a:pt x="1292860" y="163830"/>
                    <a:pt x="1289050" y="162560"/>
                    <a:pt x="1287780" y="163830"/>
                  </a:cubicBezTo>
                  <a:cubicBezTo>
                    <a:pt x="1277620" y="171450"/>
                    <a:pt x="1267460" y="168910"/>
                    <a:pt x="1258570" y="163830"/>
                  </a:cubicBezTo>
                  <a:cubicBezTo>
                    <a:pt x="1253490" y="161290"/>
                    <a:pt x="1245870" y="158750"/>
                    <a:pt x="1243330" y="151130"/>
                  </a:cubicBezTo>
                  <a:cubicBezTo>
                    <a:pt x="1242060" y="146050"/>
                    <a:pt x="1236980" y="140970"/>
                    <a:pt x="1233170" y="137160"/>
                  </a:cubicBezTo>
                  <a:cubicBezTo>
                    <a:pt x="1226820" y="130810"/>
                    <a:pt x="1220470" y="121920"/>
                    <a:pt x="1209040" y="121920"/>
                  </a:cubicBezTo>
                  <a:cubicBezTo>
                    <a:pt x="1206500" y="121920"/>
                    <a:pt x="1203959" y="116840"/>
                    <a:pt x="1202690" y="118110"/>
                  </a:cubicBezTo>
                  <a:cubicBezTo>
                    <a:pt x="1197609" y="119380"/>
                    <a:pt x="1197609" y="116840"/>
                    <a:pt x="1195070" y="114300"/>
                  </a:cubicBezTo>
                  <a:cubicBezTo>
                    <a:pt x="1192530" y="111760"/>
                    <a:pt x="1188720" y="109220"/>
                    <a:pt x="1186180" y="105410"/>
                  </a:cubicBezTo>
                  <a:cubicBezTo>
                    <a:pt x="1182370" y="100330"/>
                    <a:pt x="1178560" y="93980"/>
                    <a:pt x="1174750" y="88900"/>
                  </a:cubicBezTo>
                  <a:cubicBezTo>
                    <a:pt x="1170940" y="83820"/>
                    <a:pt x="1168400" y="77470"/>
                    <a:pt x="1164590" y="72390"/>
                  </a:cubicBezTo>
                  <a:cubicBezTo>
                    <a:pt x="1163320" y="71120"/>
                    <a:pt x="1159509" y="69850"/>
                    <a:pt x="1158240" y="71120"/>
                  </a:cubicBezTo>
                  <a:lnTo>
                    <a:pt x="1143000" y="78740"/>
                  </a:lnTo>
                  <a:cubicBezTo>
                    <a:pt x="1140460" y="80010"/>
                    <a:pt x="1139190" y="82550"/>
                    <a:pt x="1137920" y="85090"/>
                  </a:cubicBezTo>
                  <a:lnTo>
                    <a:pt x="1136650" y="83820"/>
                  </a:lnTo>
                  <a:cubicBezTo>
                    <a:pt x="1137920" y="80010"/>
                    <a:pt x="1139190" y="76200"/>
                    <a:pt x="1140460" y="74930"/>
                  </a:cubicBezTo>
                  <a:lnTo>
                    <a:pt x="1125220" y="71120"/>
                  </a:lnTo>
                  <a:cubicBezTo>
                    <a:pt x="1121410" y="69850"/>
                    <a:pt x="1115060" y="69850"/>
                    <a:pt x="1112520" y="69850"/>
                  </a:cubicBezTo>
                  <a:lnTo>
                    <a:pt x="1092200" y="69850"/>
                  </a:lnTo>
                  <a:cubicBezTo>
                    <a:pt x="1084580" y="69850"/>
                    <a:pt x="1078230" y="68580"/>
                    <a:pt x="1070610" y="69850"/>
                  </a:cubicBezTo>
                  <a:cubicBezTo>
                    <a:pt x="1065530" y="71120"/>
                    <a:pt x="1061720" y="68580"/>
                    <a:pt x="1057910" y="66040"/>
                  </a:cubicBezTo>
                  <a:cubicBezTo>
                    <a:pt x="1047750" y="58420"/>
                    <a:pt x="1037590" y="49530"/>
                    <a:pt x="1023620" y="53340"/>
                  </a:cubicBezTo>
                  <a:cubicBezTo>
                    <a:pt x="1022350" y="53340"/>
                    <a:pt x="1019810" y="52070"/>
                    <a:pt x="1018540" y="50800"/>
                  </a:cubicBezTo>
                  <a:cubicBezTo>
                    <a:pt x="1014730" y="49530"/>
                    <a:pt x="1012190" y="46990"/>
                    <a:pt x="1007110" y="44450"/>
                  </a:cubicBezTo>
                  <a:cubicBezTo>
                    <a:pt x="1007110" y="48260"/>
                    <a:pt x="1007110" y="49530"/>
                    <a:pt x="1008380" y="52070"/>
                  </a:cubicBezTo>
                  <a:cubicBezTo>
                    <a:pt x="1005840" y="54610"/>
                    <a:pt x="1004570" y="53340"/>
                    <a:pt x="1003300" y="52070"/>
                  </a:cubicBezTo>
                  <a:cubicBezTo>
                    <a:pt x="1002030" y="53340"/>
                    <a:pt x="1000760" y="55880"/>
                    <a:pt x="999490" y="55880"/>
                  </a:cubicBezTo>
                  <a:cubicBezTo>
                    <a:pt x="993140" y="58420"/>
                    <a:pt x="986790" y="59690"/>
                    <a:pt x="980440" y="62230"/>
                  </a:cubicBezTo>
                  <a:cubicBezTo>
                    <a:pt x="977900" y="63500"/>
                    <a:pt x="975360" y="64770"/>
                    <a:pt x="974090" y="66040"/>
                  </a:cubicBezTo>
                  <a:cubicBezTo>
                    <a:pt x="969010" y="69850"/>
                    <a:pt x="965200" y="76200"/>
                    <a:pt x="956310" y="74930"/>
                  </a:cubicBezTo>
                  <a:cubicBezTo>
                    <a:pt x="955040" y="74930"/>
                    <a:pt x="952500" y="77470"/>
                    <a:pt x="949960" y="77470"/>
                  </a:cubicBezTo>
                  <a:cubicBezTo>
                    <a:pt x="947420" y="78740"/>
                    <a:pt x="943610" y="78740"/>
                    <a:pt x="941070" y="80010"/>
                  </a:cubicBezTo>
                  <a:lnTo>
                    <a:pt x="938530" y="80010"/>
                  </a:lnTo>
                  <a:cubicBezTo>
                    <a:pt x="930910" y="82550"/>
                    <a:pt x="924560" y="85090"/>
                    <a:pt x="916940" y="86360"/>
                  </a:cubicBezTo>
                  <a:lnTo>
                    <a:pt x="911860" y="86360"/>
                  </a:lnTo>
                  <a:cubicBezTo>
                    <a:pt x="905510" y="86360"/>
                    <a:pt x="900430" y="85090"/>
                    <a:pt x="894080" y="85090"/>
                  </a:cubicBezTo>
                  <a:cubicBezTo>
                    <a:pt x="887730" y="85090"/>
                    <a:pt x="881380" y="87630"/>
                    <a:pt x="875030" y="87630"/>
                  </a:cubicBezTo>
                  <a:cubicBezTo>
                    <a:pt x="867410" y="87630"/>
                    <a:pt x="858520" y="87630"/>
                    <a:pt x="852170" y="82550"/>
                  </a:cubicBezTo>
                  <a:cubicBezTo>
                    <a:pt x="850900" y="81280"/>
                    <a:pt x="847090" y="81280"/>
                    <a:pt x="844550" y="82550"/>
                  </a:cubicBezTo>
                  <a:cubicBezTo>
                    <a:pt x="835660" y="83820"/>
                    <a:pt x="826770" y="85090"/>
                    <a:pt x="819150" y="87630"/>
                  </a:cubicBezTo>
                  <a:cubicBezTo>
                    <a:pt x="811530" y="90170"/>
                    <a:pt x="807720" y="87630"/>
                    <a:pt x="805180" y="81280"/>
                  </a:cubicBezTo>
                  <a:cubicBezTo>
                    <a:pt x="803910" y="78740"/>
                    <a:pt x="801370" y="76200"/>
                    <a:pt x="798830" y="73660"/>
                  </a:cubicBezTo>
                  <a:cubicBezTo>
                    <a:pt x="795020" y="71120"/>
                    <a:pt x="791210" y="67310"/>
                    <a:pt x="787400" y="67310"/>
                  </a:cubicBezTo>
                  <a:cubicBezTo>
                    <a:pt x="778510" y="67310"/>
                    <a:pt x="773430" y="62230"/>
                    <a:pt x="767080" y="58420"/>
                  </a:cubicBezTo>
                  <a:cubicBezTo>
                    <a:pt x="756920" y="52070"/>
                    <a:pt x="748030" y="44450"/>
                    <a:pt x="735330" y="45720"/>
                  </a:cubicBezTo>
                  <a:lnTo>
                    <a:pt x="735330" y="39370"/>
                  </a:lnTo>
                  <a:cubicBezTo>
                    <a:pt x="737870" y="39370"/>
                    <a:pt x="740410" y="39370"/>
                    <a:pt x="742950" y="38100"/>
                  </a:cubicBezTo>
                  <a:cubicBezTo>
                    <a:pt x="739140" y="35560"/>
                    <a:pt x="739140" y="31750"/>
                    <a:pt x="736600" y="29210"/>
                  </a:cubicBezTo>
                  <a:cubicBezTo>
                    <a:pt x="731520" y="25400"/>
                    <a:pt x="726440" y="24130"/>
                    <a:pt x="721360" y="21590"/>
                  </a:cubicBezTo>
                  <a:cubicBezTo>
                    <a:pt x="717550" y="20320"/>
                    <a:pt x="712470" y="20320"/>
                    <a:pt x="715010" y="26670"/>
                  </a:cubicBezTo>
                  <a:cubicBezTo>
                    <a:pt x="708660" y="27940"/>
                    <a:pt x="703580" y="27940"/>
                    <a:pt x="701040" y="30480"/>
                  </a:cubicBezTo>
                  <a:cubicBezTo>
                    <a:pt x="695960" y="34290"/>
                    <a:pt x="690880" y="31750"/>
                    <a:pt x="687070" y="29210"/>
                  </a:cubicBezTo>
                  <a:cubicBezTo>
                    <a:pt x="684530" y="27940"/>
                    <a:pt x="681990" y="26670"/>
                    <a:pt x="679450" y="27940"/>
                  </a:cubicBezTo>
                  <a:cubicBezTo>
                    <a:pt x="664210" y="35560"/>
                    <a:pt x="648970" y="31750"/>
                    <a:pt x="633730" y="31750"/>
                  </a:cubicBezTo>
                  <a:cubicBezTo>
                    <a:pt x="631190" y="31750"/>
                    <a:pt x="628650" y="30480"/>
                    <a:pt x="624840" y="30480"/>
                  </a:cubicBezTo>
                  <a:cubicBezTo>
                    <a:pt x="619760" y="29210"/>
                    <a:pt x="615950" y="26670"/>
                    <a:pt x="610870" y="25400"/>
                  </a:cubicBezTo>
                  <a:cubicBezTo>
                    <a:pt x="605790" y="24130"/>
                    <a:pt x="599440" y="22860"/>
                    <a:pt x="594360" y="21590"/>
                  </a:cubicBezTo>
                  <a:lnTo>
                    <a:pt x="590550" y="21590"/>
                  </a:lnTo>
                  <a:cubicBezTo>
                    <a:pt x="581660" y="21590"/>
                    <a:pt x="572770" y="22860"/>
                    <a:pt x="565150" y="22860"/>
                  </a:cubicBezTo>
                  <a:cubicBezTo>
                    <a:pt x="558800" y="22860"/>
                    <a:pt x="552450" y="20320"/>
                    <a:pt x="544830" y="19050"/>
                  </a:cubicBezTo>
                  <a:cubicBezTo>
                    <a:pt x="543560" y="8890"/>
                    <a:pt x="533400" y="11430"/>
                    <a:pt x="527050" y="6350"/>
                  </a:cubicBezTo>
                  <a:cubicBezTo>
                    <a:pt x="525780" y="5080"/>
                    <a:pt x="523240" y="6350"/>
                    <a:pt x="521970" y="6350"/>
                  </a:cubicBezTo>
                  <a:cubicBezTo>
                    <a:pt x="514350" y="5080"/>
                    <a:pt x="509270" y="8890"/>
                    <a:pt x="506730" y="15240"/>
                  </a:cubicBezTo>
                  <a:cubicBezTo>
                    <a:pt x="502920" y="21590"/>
                    <a:pt x="492760" y="24130"/>
                    <a:pt x="496570" y="34290"/>
                  </a:cubicBezTo>
                  <a:cubicBezTo>
                    <a:pt x="497840" y="35560"/>
                    <a:pt x="500380" y="36830"/>
                    <a:pt x="501650" y="39370"/>
                  </a:cubicBezTo>
                  <a:cubicBezTo>
                    <a:pt x="501650" y="43180"/>
                    <a:pt x="500380" y="45720"/>
                    <a:pt x="496570" y="44450"/>
                  </a:cubicBezTo>
                  <a:cubicBezTo>
                    <a:pt x="495300" y="44450"/>
                    <a:pt x="494030" y="46990"/>
                    <a:pt x="492760" y="48260"/>
                  </a:cubicBezTo>
                  <a:cubicBezTo>
                    <a:pt x="491490" y="49530"/>
                    <a:pt x="491490" y="52070"/>
                    <a:pt x="490220" y="52070"/>
                  </a:cubicBezTo>
                  <a:cubicBezTo>
                    <a:pt x="482600" y="54610"/>
                    <a:pt x="477520" y="60960"/>
                    <a:pt x="468630" y="59690"/>
                  </a:cubicBezTo>
                  <a:lnTo>
                    <a:pt x="466090" y="59690"/>
                  </a:lnTo>
                  <a:cubicBezTo>
                    <a:pt x="458470" y="66040"/>
                    <a:pt x="450850" y="64770"/>
                    <a:pt x="441960" y="63500"/>
                  </a:cubicBezTo>
                  <a:cubicBezTo>
                    <a:pt x="438150" y="62230"/>
                    <a:pt x="433070" y="63500"/>
                    <a:pt x="427990" y="63500"/>
                  </a:cubicBezTo>
                  <a:cubicBezTo>
                    <a:pt x="424180" y="63500"/>
                    <a:pt x="420370" y="63500"/>
                    <a:pt x="416560" y="60960"/>
                  </a:cubicBezTo>
                  <a:cubicBezTo>
                    <a:pt x="411480" y="58420"/>
                    <a:pt x="406400" y="54610"/>
                    <a:pt x="401320" y="52070"/>
                  </a:cubicBezTo>
                  <a:cubicBezTo>
                    <a:pt x="396240" y="49530"/>
                    <a:pt x="389890" y="49530"/>
                    <a:pt x="389890" y="40640"/>
                  </a:cubicBezTo>
                  <a:cubicBezTo>
                    <a:pt x="389890" y="39370"/>
                    <a:pt x="387350" y="38100"/>
                    <a:pt x="387350" y="36830"/>
                  </a:cubicBezTo>
                  <a:cubicBezTo>
                    <a:pt x="378460" y="44450"/>
                    <a:pt x="370840" y="50800"/>
                    <a:pt x="363220" y="57150"/>
                  </a:cubicBezTo>
                  <a:cubicBezTo>
                    <a:pt x="359410" y="60960"/>
                    <a:pt x="354330" y="66040"/>
                    <a:pt x="356870" y="72390"/>
                  </a:cubicBezTo>
                  <a:cubicBezTo>
                    <a:pt x="356870" y="73660"/>
                    <a:pt x="355600" y="74930"/>
                    <a:pt x="355600" y="76200"/>
                  </a:cubicBezTo>
                  <a:cubicBezTo>
                    <a:pt x="354330" y="78740"/>
                    <a:pt x="353060" y="81280"/>
                    <a:pt x="350520" y="82550"/>
                  </a:cubicBezTo>
                  <a:cubicBezTo>
                    <a:pt x="347980" y="86360"/>
                    <a:pt x="345440" y="90170"/>
                    <a:pt x="342900" y="95250"/>
                  </a:cubicBezTo>
                  <a:lnTo>
                    <a:pt x="335280" y="102870"/>
                  </a:lnTo>
                  <a:cubicBezTo>
                    <a:pt x="332740" y="106680"/>
                    <a:pt x="330200" y="110490"/>
                    <a:pt x="326390" y="113030"/>
                  </a:cubicBezTo>
                  <a:cubicBezTo>
                    <a:pt x="317500" y="120650"/>
                    <a:pt x="308610" y="128270"/>
                    <a:pt x="298450" y="135890"/>
                  </a:cubicBezTo>
                  <a:cubicBezTo>
                    <a:pt x="293370" y="140970"/>
                    <a:pt x="287020" y="144780"/>
                    <a:pt x="281940" y="149860"/>
                  </a:cubicBezTo>
                  <a:cubicBezTo>
                    <a:pt x="273050" y="157480"/>
                    <a:pt x="262890" y="163830"/>
                    <a:pt x="257810" y="175260"/>
                  </a:cubicBezTo>
                  <a:cubicBezTo>
                    <a:pt x="257810" y="176530"/>
                    <a:pt x="255270" y="177800"/>
                    <a:pt x="254000" y="179070"/>
                  </a:cubicBezTo>
                  <a:cubicBezTo>
                    <a:pt x="247650" y="184150"/>
                    <a:pt x="237490" y="184150"/>
                    <a:pt x="237490" y="194310"/>
                  </a:cubicBezTo>
                  <a:cubicBezTo>
                    <a:pt x="227330" y="194310"/>
                    <a:pt x="222250" y="201930"/>
                    <a:pt x="217170" y="208280"/>
                  </a:cubicBezTo>
                  <a:cubicBezTo>
                    <a:pt x="213360" y="213360"/>
                    <a:pt x="209550" y="219710"/>
                    <a:pt x="204470" y="223520"/>
                  </a:cubicBezTo>
                  <a:cubicBezTo>
                    <a:pt x="199390" y="226060"/>
                    <a:pt x="193040" y="224790"/>
                    <a:pt x="186690" y="224790"/>
                  </a:cubicBezTo>
                  <a:cubicBezTo>
                    <a:pt x="184150" y="224790"/>
                    <a:pt x="181610" y="224790"/>
                    <a:pt x="181610" y="226060"/>
                  </a:cubicBezTo>
                  <a:cubicBezTo>
                    <a:pt x="176530" y="231140"/>
                    <a:pt x="170180" y="234950"/>
                    <a:pt x="166370" y="241300"/>
                  </a:cubicBezTo>
                  <a:cubicBezTo>
                    <a:pt x="162560" y="247650"/>
                    <a:pt x="158750" y="251460"/>
                    <a:pt x="152400" y="252730"/>
                  </a:cubicBezTo>
                  <a:cubicBezTo>
                    <a:pt x="146050" y="254000"/>
                    <a:pt x="139700" y="260350"/>
                    <a:pt x="130810" y="256540"/>
                  </a:cubicBezTo>
                  <a:cubicBezTo>
                    <a:pt x="123190" y="254000"/>
                    <a:pt x="114300" y="256540"/>
                    <a:pt x="109220" y="251460"/>
                  </a:cubicBezTo>
                  <a:cubicBezTo>
                    <a:pt x="99060" y="252730"/>
                    <a:pt x="91440" y="255270"/>
                    <a:pt x="82550" y="256540"/>
                  </a:cubicBezTo>
                  <a:cubicBezTo>
                    <a:pt x="72390" y="259080"/>
                    <a:pt x="60960" y="257810"/>
                    <a:pt x="52070" y="265430"/>
                  </a:cubicBezTo>
                  <a:cubicBezTo>
                    <a:pt x="44450" y="271780"/>
                    <a:pt x="38100" y="278130"/>
                    <a:pt x="26670" y="276860"/>
                  </a:cubicBezTo>
                  <a:cubicBezTo>
                    <a:pt x="27940" y="284480"/>
                    <a:pt x="29210" y="290830"/>
                    <a:pt x="30480" y="298450"/>
                  </a:cubicBezTo>
                  <a:cubicBezTo>
                    <a:pt x="33020" y="318770"/>
                    <a:pt x="35560" y="339090"/>
                    <a:pt x="36830" y="359410"/>
                  </a:cubicBezTo>
                  <a:cubicBezTo>
                    <a:pt x="40640" y="384810"/>
                    <a:pt x="41910" y="408940"/>
                    <a:pt x="39370" y="433070"/>
                  </a:cubicBezTo>
                  <a:cubicBezTo>
                    <a:pt x="36830" y="467360"/>
                    <a:pt x="25400" y="1640840"/>
                    <a:pt x="13970" y="1672590"/>
                  </a:cubicBezTo>
                  <a:lnTo>
                    <a:pt x="2540" y="1699260"/>
                  </a:lnTo>
                  <a:cubicBezTo>
                    <a:pt x="0" y="1705610"/>
                    <a:pt x="3810" y="1709420"/>
                    <a:pt x="10160" y="1710690"/>
                  </a:cubicBezTo>
                  <a:cubicBezTo>
                    <a:pt x="17780" y="1711960"/>
                    <a:pt x="20320" y="1717040"/>
                    <a:pt x="22860" y="1723390"/>
                  </a:cubicBezTo>
                  <a:cubicBezTo>
                    <a:pt x="25400" y="1733550"/>
                    <a:pt x="21590" y="1743710"/>
                    <a:pt x="26670" y="1753870"/>
                  </a:cubicBezTo>
                  <a:cubicBezTo>
                    <a:pt x="29210" y="1758950"/>
                    <a:pt x="26670" y="1767840"/>
                    <a:pt x="25400" y="1775460"/>
                  </a:cubicBezTo>
                  <a:cubicBezTo>
                    <a:pt x="24130" y="1785620"/>
                    <a:pt x="26670" y="1795780"/>
                    <a:pt x="30480" y="1804670"/>
                  </a:cubicBezTo>
                  <a:cubicBezTo>
                    <a:pt x="39370" y="1819910"/>
                    <a:pt x="40640" y="1837690"/>
                    <a:pt x="40640" y="1854200"/>
                  </a:cubicBezTo>
                  <a:cubicBezTo>
                    <a:pt x="40640" y="1858010"/>
                    <a:pt x="41910" y="1861820"/>
                    <a:pt x="43180" y="1864360"/>
                  </a:cubicBezTo>
                  <a:cubicBezTo>
                    <a:pt x="45720" y="1866900"/>
                    <a:pt x="50800" y="1869440"/>
                    <a:pt x="55880" y="1870710"/>
                  </a:cubicBezTo>
                  <a:lnTo>
                    <a:pt x="86360" y="1885950"/>
                  </a:lnTo>
                  <a:cubicBezTo>
                    <a:pt x="100330" y="1893570"/>
                    <a:pt x="111760" y="1892300"/>
                    <a:pt x="124460" y="1883410"/>
                  </a:cubicBezTo>
                  <a:cubicBezTo>
                    <a:pt x="125730" y="1882140"/>
                    <a:pt x="129540" y="1880870"/>
                    <a:pt x="130810" y="1880870"/>
                  </a:cubicBezTo>
                  <a:cubicBezTo>
                    <a:pt x="139700" y="1882140"/>
                    <a:pt x="148590" y="1882140"/>
                    <a:pt x="156210" y="1889760"/>
                  </a:cubicBezTo>
                  <a:cubicBezTo>
                    <a:pt x="165100" y="1897380"/>
                    <a:pt x="177800" y="1902460"/>
                    <a:pt x="187960" y="1908810"/>
                  </a:cubicBezTo>
                  <a:cubicBezTo>
                    <a:pt x="194310" y="1912620"/>
                    <a:pt x="201930" y="1917700"/>
                    <a:pt x="205740" y="1922780"/>
                  </a:cubicBezTo>
                  <a:cubicBezTo>
                    <a:pt x="208280" y="1925320"/>
                    <a:pt x="210820" y="1927860"/>
                    <a:pt x="213360" y="1929130"/>
                  </a:cubicBezTo>
                  <a:cubicBezTo>
                    <a:pt x="227330" y="1934210"/>
                    <a:pt x="234950" y="1946910"/>
                    <a:pt x="243840" y="1957070"/>
                  </a:cubicBezTo>
                  <a:cubicBezTo>
                    <a:pt x="251460" y="1965960"/>
                    <a:pt x="261620" y="1971040"/>
                    <a:pt x="273050" y="1972310"/>
                  </a:cubicBezTo>
                  <a:cubicBezTo>
                    <a:pt x="285750" y="1974850"/>
                    <a:pt x="298450" y="1976120"/>
                    <a:pt x="311150" y="1978660"/>
                  </a:cubicBezTo>
                  <a:cubicBezTo>
                    <a:pt x="316230" y="1979930"/>
                    <a:pt x="322580" y="1981200"/>
                    <a:pt x="327660" y="1983740"/>
                  </a:cubicBezTo>
                  <a:cubicBezTo>
                    <a:pt x="334010" y="1986280"/>
                    <a:pt x="340360" y="1986280"/>
                    <a:pt x="345440" y="1990090"/>
                  </a:cubicBezTo>
                  <a:cubicBezTo>
                    <a:pt x="353060" y="1996440"/>
                    <a:pt x="360680" y="2000250"/>
                    <a:pt x="370840" y="1997710"/>
                  </a:cubicBezTo>
                  <a:cubicBezTo>
                    <a:pt x="374650" y="1996440"/>
                    <a:pt x="379730" y="1998980"/>
                    <a:pt x="383540" y="2000250"/>
                  </a:cubicBezTo>
                  <a:cubicBezTo>
                    <a:pt x="384810" y="2000250"/>
                    <a:pt x="386080" y="2001520"/>
                    <a:pt x="387350" y="2001520"/>
                  </a:cubicBezTo>
                  <a:cubicBezTo>
                    <a:pt x="401320" y="2002790"/>
                    <a:pt x="414020" y="2000250"/>
                    <a:pt x="426720" y="1997710"/>
                  </a:cubicBezTo>
                  <a:cubicBezTo>
                    <a:pt x="431800" y="1996440"/>
                    <a:pt x="436880" y="1995170"/>
                    <a:pt x="441960" y="1992630"/>
                  </a:cubicBezTo>
                  <a:cubicBezTo>
                    <a:pt x="455930" y="1986280"/>
                    <a:pt x="469900" y="1979930"/>
                    <a:pt x="482600" y="1972310"/>
                  </a:cubicBezTo>
                  <a:cubicBezTo>
                    <a:pt x="491490" y="1967230"/>
                    <a:pt x="500380" y="1962150"/>
                    <a:pt x="510540" y="1967230"/>
                  </a:cubicBezTo>
                  <a:lnTo>
                    <a:pt x="515620" y="1967230"/>
                  </a:lnTo>
                  <a:cubicBezTo>
                    <a:pt x="524510" y="1967230"/>
                    <a:pt x="533400" y="1965960"/>
                    <a:pt x="541020" y="1964690"/>
                  </a:cubicBezTo>
                  <a:cubicBezTo>
                    <a:pt x="542290" y="1964690"/>
                    <a:pt x="544830" y="1964690"/>
                    <a:pt x="544830" y="1963420"/>
                  </a:cubicBezTo>
                  <a:cubicBezTo>
                    <a:pt x="548640" y="1958340"/>
                    <a:pt x="554990" y="1958340"/>
                    <a:pt x="561340" y="1957070"/>
                  </a:cubicBezTo>
                  <a:cubicBezTo>
                    <a:pt x="571500" y="1955800"/>
                    <a:pt x="581660" y="1955800"/>
                    <a:pt x="589280" y="1949450"/>
                  </a:cubicBezTo>
                  <a:cubicBezTo>
                    <a:pt x="596900" y="1944370"/>
                    <a:pt x="604520" y="1943100"/>
                    <a:pt x="613410" y="1941830"/>
                  </a:cubicBezTo>
                  <a:cubicBezTo>
                    <a:pt x="614680" y="1941830"/>
                    <a:pt x="617220" y="1940560"/>
                    <a:pt x="618490" y="1940560"/>
                  </a:cubicBezTo>
                  <a:cubicBezTo>
                    <a:pt x="624840" y="1939290"/>
                    <a:pt x="631190" y="1935480"/>
                    <a:pt x="636270" y="1936750"/>
                  </a:cubicBezTo>
                  <a:cubicBezTo>
                    <a:pt x="647700" y="1939290"/>
                    <a:pt x="652780" y="1935480"/>
                    <a:pt x="660400" y="1925320"/>
                  </a:cubicBezTo>
                  <a:cubicBezTo>
                    <a:pt x="661670" y="1922780"/>
                    <a:pt x="665480" y="1921510"/>
                    <a:pt x="668020" y="1920240"/>
                  </a:cubicBezTo>
                  <a:cubicBezTo>
                    <a:pt x="674370" y="1918970"/>
                    <a:pt x="680720" y="1920240"/>
                    <a:pt x="687070" y="1918970"/>
                  </a:cubicBezTo>
                  <a:cubicBezTo>
                    <a:pt x="690880" y="1918970"/>
                    <a:pt x="694690" y="1915160"/>
                    <a:pt x="697230" y="1915160"/>
                  </a:cubicBezTo>
                  <a:cubicBezTo>
                    <a:pt x="707390" y="1916430"/>
                    <a:pt x="718820" y="1912620"/>
                    <a:pt x="727710" y="1918970"/>
                  </a:cubicBezTo>
                  <a:cubicBezTo>
                    <a:pt x="728980" y="1920240"/>
                    <a:pt x="731520" y="1920240"/>
                    <a:pt x="734060" y="1920240"/>
                  </a:cubicBezTo>
                  <a:cubicBezTo>
                    <a:pt x="750570" y="1921510"/>
                    <a:pt x="764540" y="1926590"/>
                    <a:pt x="775970" y="1936750"/>
                  </a:cubicBezTo>
                  <a:cubicBezTo>
                    <a:pt x="779780" y="1940560"/>
                    <a:pt x="784860" y="1943100"/>
                    <a:pt x="788670" y="1945640"/>
                  </a:cubicBezTo>
                  <a:cubicBezTo>
                    <a:pt x="792480" y="1948180"/>
                    <a:pt x="797560" y="1948180"/>
                    <a:pt x="801370" y="1949450"/>
                  </a:cubicBezTo>
                  <a:cubicBezTo>
                    <a:pt x="805180" y="1950720"/>
                    <a:pt x="807720" y="1951990"/>
                    <a:pt x="811530" y="1951990"/>
                  </a:cubicBezTo>
                  <a:cubicBezTo>
                    <a:pt x="817880" y="1951990"/>
                    <a:pt x="822960" y="1954530"/>
                    <a:pt x="826770" y="1959610"/>
                  </a:cubicBezTo>
                  <a:cubicBezTo>
                    <a:pt x="828040" y="1960880"/>
                    <a:pt x="829310" y="1962150"/>
                    <a:pt x="830580" y="1964690"/>
                  </a:cubicBezTo>
                  <a:cubicBezTo>
                    <a:pt x="829310" y="1968500"/>
                    <a:pt x="836930" y="1978660"/>
                    <a:pt x="842010" y="1978660"/>
                  </a:cubicBezTo>
                  <a:cubicBezTo>
                    <a:pt x="850900" y="1978660"/>
                    <a:pt x="859790" y="1981200"/>
                    <a:pt x="867410" y="1987550"/>
                  </a:cubicBezTo>
                  <a:cubicBezTo>
                    <a:pt x="868680" y="1988820"/>
                    <a:pt x="871220" y="1988820"/>
                    <a:pt x="873760" y="1987550"/>
                  </a:cubicBezTo>
                  <a:cubicBezTo>
                    <a:pt x="877570" y="1986280"/>
                    <a:pt x="880110" y="1986280"/>
                    <a:pt x="882650" y="1990090"/>
                  </a:cubicBezTo>
                  <a:cubicBezTo>
                    <a:pt x="883920" y="1991360"/>
                    <a:pt x="889000" y="1991360"/>
                    <a:pt x="891540" y="1991360"/>
                  </a:cubicBezTo>
                  <a:cubicBezTo>
                    <a:pt x="897890" y="1991360"/>
                    <a:pt x="905510" y="1990090"/>
                    <a:pt x="911860" y="1991360"/>
                  </a:cubicBezTo>
                  <a:cubicBezTo>
                    <a:pt x="923290" y="1992630"/>
                    <a:pt x="933450" y="1993900"/>
                    <a:pt x="944880" y="1996440"/>
                  </a:cubicBezTo>
                  <a:cubicBezTo>
                    <a:pt x="947420" y="1996440"/>
                    <a:pt x="949960" y="1997710"/>
                    <a:pt x="951230" y="1998980"/>
                  </a:cubicBezTo>
                  <a:cubicBezTo>
                    <a:pt x="953770" y="2005330"/>
                    <a:pt x="960120" y="2005330"/>
                    <a:pt x="963930" y="2006600"/>
                  </a:cubicBezTo>
                  <a:cubicBezTo>
                    <a:pt x="967740" y="2007870"/>
                    <a:pt x="972820" y="2009140"/>
                    <a:pt x="975360" y="2009140"/>
                  </a:cubicBezTo>
                  <a:cubicBezTo>
                    <a:pt x="976630" y="2007870"/>
                    <a:pt x="979170" y="2006600"/>
                    <a:pt x="981710" y="2004060"/>
                  </a:cubicBezTo>
                  <a:cubicBezTo>
                    <a:pt x="976630" y="2004060"/>
                    <a:pt x="974090" y="2005330"/>
                    <a:pt x="971550" y="2005330"/>
                  </a:cubicBezTo>
                  <a:cubicBezTo>
                    <a:pt x="976630" y="1998980"/>
                    <a:pt x="981710" y="1997710"/>
                    <a:pt x="988060" y="2001520"/>
                  </a:cubicBezTo>
                  <a:cubicBezTo>
                    <a:pt x="995680" y="2007870"/>
                    <a:pt x="1002030" y="2007870"/>
                    <a:pt x="1010920" y="2001520"/>
                  </a:cubicBezTo>
                  <a:lnTo>
                    <a:pt x="1018540" y="1997710"/>
                  </a:lnTo>
                  <a:lnTo>
                    <a:pt x="1018540" y="1991360"/>
                  </a:lnTo>
                  <a:cubicBezTo>
                    <a:pt x="1022350" y="1992630"/>
                    <a:pt x="1026160" y="1995170"/>
                    <a:pt x="1028700" y="1995170"/>
                  </a:cubicBezTo>
                  <a:cubicBezTo>
                    <a:pt x="1036320" y="1991360"/>
                    <a:pt x="1043940" y="1987550"/>
                    <a:pt x="1050290" y="1982470"/>
                  </a:cubicBezTo>
                  <a:cubicBezTo>
                    <a:pt x="1057910" y="1977390"/>
                    <a:pt x="1064260" y="1971040"/>
                    <a:pt x="1070610" y="1965960"/>
                  </a:cubicBezTo>
                  <a:cubicBezTo>
                    <a:pt x="1071880" y="1965960"/>
                    <a:pt x="1071880" y="1964690"/>
                    <a:pt x="1073150" y="1964690"/>
                  </a:cubicBezTo>
                  <a:cubicBezTo>
                    <a:pt x="1082040" y="1962150"/>
                    <a:pt x="1089660" y="1960880"/>
                    <a:pt x="1098550" y="1958340"/>
                  </a:cubicBezTo>
                  <a:cubicBezTo>
                    <a:pt x="1103630" y="1957070"/>
                    <a:pt x="1107440" y="1954530"/>
                    <a:pt x="1112520" y="1953260"/>
                  </a:cubicBezTo>
                  <a:cubicBezTo>
                    <a:pt x="1116330" y="1951990"/>
                    <a:pt x="1118870" y="1951990"/>
                    <a:pt x="1122680" y="1950720"/>
                  </a:cubicBezTo>
                  <a:lnTo>
                    <a:pt x="1135380" y="1950720"/>
                  </a:lnTo>
                  <a:cubicBezTo>
                    <a:pt x="1137920" y="1950720"/>
                    <a:pt x="1141730" y="1950720"/>
                    <a:pt x="1144270" y="1949450"/>
                  </a:cubicBezTo>
                  <a:cubicBezTo>
                    <a:pt x="1145540" y="1946910"/>
                    <a:pt x="1148080" y="1943100"/>
                    <a:pt x="1149350" y="1943100"/>
                  </a:cubicBezTo>
                  <a:cubicBezTo>
                    <a:pt x="1153160" y="1943100"/>
                    <a:pt x="1155700" y="1945640"/>
                    <a:pt x="1159510" y="1946910"/>
                  </a:cubicBezTo>
                  <a:cubicBezTo>
                    <a:pt x="1160780" y="1946910"/>
                    <a:pt x="1160780" y="1948180"/>
                    <a:pt x="1160780" y="1949450"/>
                  </a:cubicBezTo>
                  <a:cubicBezTo>
                    <a:pt x="1165860" y="1954530"/>
                    <a:pt x="1169670" y="1960880"/>
                    <a:pt x="1174750" y="1965960"/>
                  </a:cubicBezTo>
                  <a:cubicBezTo>
                    <a:pt x="1181100" y="1972310"/>
                    <a:pt x="1187450" y="1972310"/>
                    <a:pt x="1191260" y="1968500"/>
                  </a:cubicBezTo>
                  <a:cubicBezTo>
                    <a:pt x="1197610" y="1963420"/>
                    <a:pt x="1202690" y="1959610"/>
                    <a:pt x="1211580" y="1962150"/>
                  </a:cubicBezTo>
                  <a:cubicBezTo>
                    <a:pt x="1212850" y="1962150"/>
                    <a:pt x="1215390" y="1963420"/>
                    <a:pt x="1216660" y="1962150"/>
                  </a:cubicBezTo>
                  <a:cubicBezTo>
                    <a:pt x="1223010" y="1959610"/>
                    <a:pt x="1230630" y="1957070"/>
                    <a:pt x="1236980" y="1953260"/>
                  </a:cubicBezTo>
                  <a:cubicBezTo>
                    <a:pt x="1240790" y="1951990"/>
                    <a:pt x="1245870" y="1951990"/>
                    <a:pt x="1247140" y="1949450"/>
                  </a:cubicBezTo>
                  <a:cubicBezTo>
                    <a:pt x="1250950" y="1941830"/>
                    <a:pt x="1257300" y="1938020"/>
                    <a:pt x="1263650" y="1932940"/>
                  </a:cubicBezTo>
                  <a:cubicBezTo>
                    <a:pt x="1267460" y="1929130"/>
                    <a:pt x="1271270" y="1924050"/>
                    <a:pt x="1275080" y="1922780"/>
                  </a:cubicBezTo>
                  <a:cubicBezTo>
                    <a:pt x="1283970" y="1920240"/>
                    <a:pt x="1290320" y="1912620"/>
                    <a:pt x="1297940" y="1907540"/>
                  </a:cubicBezTo>
                  <a:cubicBezTo>
                    <a:pt x="1304290" y="1903730"/>
                    <a:pt x="1308100" y="1896110"/>
                    <a:pt x="1314450" y="1894840"/>
                  </a:cubicBezTo>
                  <a:cubicBezTo>
                    <a:pt x="1324610" y="1892300"/>
                    <a:pt x="1332230" y="1885950"/>
                    <a:pt x="1341120" y="1879600"/>
                  </a:cubicBezTo>
                  <a:cubicBezTo>
                    <a:pt x="1346200" y="1875790"/>
                    <a:pt x="1352550" y="1873250"/>
                    <a:pt x="1358900" y="1874520"/>
                  </a:cubicBezTo>
                  <a:cubicBezTo>
                    <a:pt x="1362710" y="1875790"/>
                    <a:pt x="1367790" y="1874520"/>
                    <a:pt x="1370330" y="1873250"/>
                  </a:cubicBezTo>
                  <a:cubicBezTo>
                    <a:pt x="1375410" y="1870710"/>
                    <a:pt x="1380490" y="1866900"/>
                    <a:pt x="1385570" y="1864360"/>
                  </a:cubicBezTo>
                  <a:cubicBezTo>
                    <a:pt x="1389380" y="1861820"/>
                    <a:pt x="1393190" y="1859280"/>
                    <a:pt x="1397000" y="1859280"/>
                  </a:cubicBezTo>
                  <a:cubicBezTo>
                    <a:pt x="1409700" y="1858010"/>
                    <a:pt x="1419860" y="1855470"/>
                    <a:pt x="1426210" y="1842770"/>
                  </a:cubicBezTo>
                  <a:cubicBezTo>
                    <a:pt x="1428750" y="1837690"/>
                    <a:pt x="1441450" y="1831340"/>
                    <a:pt x="1446530" y="1833880"/>
                  </a:cubicBezTo>
                  <a:cubicBezTo>
                    <a:pt x="1455420" y="1837690"/>
                    <a:pt x="1461770" y="1835150"/>
                    <a:pt x="1466850" y="1827530"/>
                  </a:cubicBezTo>
                  <a:cubicBezTo>
                    <a:pt x="1470660" y="1823720"/>
                    <a:pt x="1475740" y="1824990"/>
                    <a:pt x="1479550" y="1827530"/>
                  </a:cubicBezTo>
                  <a:cubicBezTo>
                    <a:pt x="1482090" y="1830070"/>
                    <a:pt x="1484630" y="1831340"/>
                    <a:pt x="1487170" y="1831340"/>
                  </a:cubicBezTo>
                  <a:cubicBezTo>
                    <a:pt x="1496060" y="1832610"/>
                    <a:pt x="1506220" y="1831340"/>
                    <a:pt x="1515110" y="1832610"/>
                  </a:cubicBezTo>
                  <a:cubicBezTo>
                    <a:pt x="1522730" y="1833880"/>
                    <a:pt x="1530350" y="1831340"/>
                    <a:pt x="1535430" y="1826260"/>
                  </a:cubicBezTo>
                  <a:cubicBezTo>
                    <a:pt x="1540510" y="1821180"/>
                    <a:pt x="1544320" y="1821180"/>
                    <a:pt x="1551940" y="1823720"/>
                  </a:cubicBezTo>
                  <a:cubicBezTo>
                    <a:pt x="1558290" y="1826260"/>
                    <a:pt x="1563370" y="1832610"/>
                    <a:pt x="1572260" y="1831340"/>
                  </a:cubicBezTo>
                  <a:cubicBezTo>
                    <a:pt x="1579880" y="1830070"/>
                    <a:pt x="1588770" y="1833880"/>
                    <a:pt x="1597660" y="1830070"/>
                  </a:cubicBezTo>
                  <a:lnTo>
                    <a:pt x="1602740" y="1830070"/>
                  </a:lnTo>
                  <a:cubicBezTo>
                    <a:pt x="1610360" y="1832610"/>
                    <a:pt x="1617980" y="1833880"/>
                    <a:pt x="1624330" y="1840230"/>
                  </a:cubicBezTo>
                  <a:cubicBezTo>
                    <a:pt x="1631950" y="1846580"/>
                    <a:pt x="1633220" y="1799590"/>
                    <a:pt x="1640840" y="1804670"/>
                  </a:cubicBezTo>
                  <a:cubicBezTo>
                    <a:pt x="1652270" y="1812290"/>
                    <a:pt x="1649730" y="1804670"/>
                    <a:pt x="1661160" y="1811020"/>
                  </a:cubicBezTo>
                  <a:cubicBezTo>
                    <a:pt x="1670050" y="1814830"/>
                    <a:pt x="1666240" y="1800860"/>
                    <a:pt x="1676400" y="1803400"/>
                  </a:cubicBezTo>
                  <a:cubicBezTo>
                    <a:pt x="1677670" y="1803400"/>
                    <a:pt x="1692910" y="1813560"/>
                    <a:pt x="1692910" y="1812290"/>
                  </a:cubicBezTo>
                  <a:cubicBezTo>
                    <a:pt x="1699260" y="1808480"/>
                    <a:pt x="1705610" y="1770380"/>
                    <a:pt x="1711960" y="1771650"/>
                  </a:cubicBezTo>
                  <a:cubicBezTo>
                    <a:pt x="1724660" y="1775460"/>
                    <a:pt x="1736090" y="1772920"/>
                    <a:pt x="1747520" y="1767840"/>
                  </a:cubicBezTo>
                  <a:cubicBezTo>
                    <a:pt x="1753870" y="1765300"/>
                    <a:pt x="1764030" y="1756410"/>
                    <a:pt x="1769110" y="1760220"/>
                  </a:cubicBezTo>
                  <a:cubicBezTo>
                    <a:pt x="1778000" y="1766570"/>
                    <a:pt x="1786890" y="1769110"/>
                    <a:pt x="1797050" y="1770380"/>
                  </a:cubicBezTo>
                  <a:cubicBezTo>
                    <a:pt x="1798320" y="1770380"/>
                    <a:pt x="1799590" y="1771650"/>
                    <a:pt x="1800860" y="1772920"/>
                  </a:cubicBezTo>
                  <a:cubicBezTo>
                    <a:pt x="1804670" y="1778000"/>
                    <a:pt x="1822450" y="1764030"/>
                    <a:pt x="1826260" y="1769110"/>
                  </a:cubicBezTo>
                  <a:cubicBezTo>
                    <a:pt x="1831340" y="1776730"/>
                    <a:pt x="1836420" y="1784350"/>
                    <a:pt x="1841500" y="1790700"/>
                  </a:cubicBezTo>
                  <a:cubicBezTo>
                    <a:pt x="1844040" y="1793240"/>
                    <a:pt x="1847850" y="1794510"/>
                    <a:pt x="1849120" y="1797050"/>
                  </a:cubicBezTo>
                  <a:cubicBezTo>
                    <a:pt x="1850390" y="1803400"/>
                    <a:pt x="1852930" y="1805940"/>
                    <a:pt x="1859280" y="1805940"/>
                  </a:cubicBezTo>
                  <a:cubicBezTo>
                    <a:pt x="1863090" y="1805940"/>
                    <a:pt x="1866900" y="1807210"/>
                    <a:pt x="1869440" y="1809750"/>
                  </a:cubicBezTo>
                  <a:cubicBezTo>
                    <a:pt x="1875790" y="1813560"/>
                    <a:pt x="1880870" y="1817370"/>
                    <a:pt x="1885950" y="1821180"/>
                  </a:cubicBezTo>
                  <a:cubicBezTo>
                    <a:pt x="1892300" y="1824990"/>
                    <a:pt x="1898650" y="1828800"/>
                    <a:pt x="1901190" y="1835150"/>
                  </a:cubicBezTo>
                  <a:cubicBezTo>
                    <a:pt x="1902460" y="1837690"/>
                    <a:pt x="1903730" y="1838960"/>
                    <a:pt x="1905000" y="1840230"/>
                  </a:cubicBezTo>
                  <a:cubicBezTo>
                    <a:pt x="1910080" y="1845310"/>
                    <a:pt x="1915160" y="1849120"/>
                    <a:pt x="1920240" y="1854200"/>
                  </a:cubicBezTo>
                  <a:cubicBezTo>
                    <a:pt x="1927860" y="1860550"/>
                    <a:pt x="1934210" y="1868170"/>
                    <a:pt x="1941830" y="1874520"/>
                  </a:cubicBezTo>
                  <a:cubicBezTo>
                    <a:pt x="1944370" y="1875790"/>
                    <a:pt x="1946910" y="1878330"/>
                    <a:pt x="1949450" y="1879600"/>
                  </a:cubicBezTo>
                  <a:cubicBezTo>
                    <a:pt x="1954530" y="1882140"/>
                    <a:pt x="1959610" y="1884680"/>
                    <a:pt x="1963420" y="1888490"/>
                  </a:cubicBezTo>
                  <a:cubicBezTo>
                    <a:pt x="1967230" y="1892300"/>
                    <a:pt x="1985010" y="1869440"/>
                    <a:pt x="1987550" y="1874520"/>
                  </a:cubicBezTo>
                  <a:cubicBezTo>
                    <a:pt x="1987550" y="1875790"/>
                    <a:pt x="1988820" y="1875790"/>
                    <a:pt x="1990090" y="1875790"/>
                  </a:cubicBezTo>
                  <a:cubicBezTo>
                    <a:pt x="1997710" y="1882140"/>
                    <a:pt x="2005330" y="1879600"/>
                    <a:pt x="2012950" y="1877060"/>
                  </a:cubicBezTo>
                  <a:cubicBezTo>
                    <a:pt x="2015490" y="1875790"/>
                    <a:pt x="2018030" y="1874520"/>
                    <a:pt x="2019300" y="1875790"/>
                  </a:cubicBezTo>
                  <a:cubicBezTo>
                    <a:pt x="2028190" y="1879600"/>
                    <a:pt x="2034540" y="1888490"/>
                    <a:pt x="2045970" y="1889760"/>
                  </a:cubicBezTo>
                  <a:cubicBezTo>
                    <a:pt x="2045970" y="1889760"/>
                    <a:pt x="2047240" y="1889760"/>
                    <a:pt x="2047240" y="1891030"/>
                  </a:cubicBezTo>
                  <a:cubicBezTo>
                    <a:pt x="2049780" y="1898650"/>
                    <a:pt x="2057400" y="1898650"/>
                    <a:pt x="2063750" y="1899920"/>
                  </a:cubicBezTo>
                  <a:cubicBezTo>
                    <a:pt x="2067560" y="1899920"/>
                    <a:pt x="2071370" y="1901190"/>
                    <a:pt x="2073910" y="1902460"/>
                  </a:cubicBezTo>
                  <a:cubicBezTo>
                    <a:pt x="2081530" y="1906270"/>
                    <a:pt x="2089150" y="1911350"/>
                    <a:pt x="2098040" y="1913890"/>
                  </a:cubicBezTo>
                  <a:cubicBezTo>
                    <a:pt x="2109470" y="1917700"/>
                    <a:pt x="2120900" y="1920240"/>
                    <a:pt x="2129790" y="1926590"/>
                  </a:cubicBezTo>
                  <a:cubicBezTo>
                    <a:pt x="2131060" y="1926590"/>
                    <a:pt x="2132330" y="1926590"/>
                    <a:pt x="2132330" y="1927860"/>
                  </a:cubicBezTo>
                  <a:cubicBezTo>
                    <a:pt x="2136140" y="1930400"/>
                    <a:pt x="2142490" y="1931670"/>
                    <a:pt x="2145030" y="1935480"/>
                  </a:cubicBezTo>
                  <a:cubicBezTo>
                    <a:pt x="2148840" y="1943100"/>
                    <a:pt x="2159000" y="1941830"/>
                    <a:pt x="2164080" y="1948180"/>
                  </a:cubicBezTo>
                  <a:lnTo>
                    <a:pt x="2165350" y="1948180"/>
                  </a:lnTo>
                  <a:cubicBezTo>
                    <a:pt x="2170430" y="1948180"/>
                    <a:pt x="2175510" y="1949450"/>
                    <a:pt x="2181860" y="1949450"/>
                  </a:cubicBezTo>
                  <a:cubicBezTo>
                    <a:pt x="2184400" y="1948180"/>
                    <a:pt x="2188210" y="1945640"/>
                    <a:pt x="2190750" y="1945640"/>
                  </a:cubicBezTo>
                  <a:cubicBezTo>
                    <a:pt x="2202180" y="1949450"/>
                    <a:pt x="2213610" y="1949450"/>
                    <a:pt x="2221230" y="1939290"/>
                  </a:cubicBezTo>
                  <a:cubicBezTo>
                    <a:pt x="2222500" y="1938020"/>
                    <a:pt x="2225040" y="1938020"/>
                    <a:pt x="2227580" y="1938020"/>
                  </a:cubicBezTo>
                  <a:lnTo>
                    <a:pt x="2237740" y="1938020"/>
                  </a:lnTo>
                  <a:cubicBezTo>
                    <a:pt x="2249170" y="1935480"/>
                    <a:pt x="2259330" y="1932940"/>
                    <a:pt x="2270760" y="1931670"/>
                  </a:cubicBezTo>
                  <a:cubicBezTo>
                    <a:pt x="2275840" y="1930400"/>
                    <a:pt x="2282190" y="1932940"/>
                    <a:pt x="2287270" y="1934210"/>
                  </a:cubicBezTo>
                  <a:cubicBezTo>
                    <a:pt x="2292350" y="1935480"/>
                    <a:pt x="2297430" y="1935480"/>
                    <a:pt x="2302510" y="1935480"/>
                  </a:cubicBezTo>
                  <a:cubicBezTo>
                    <a:pt x="2308860" y="1935480"/>
                    <a:pt x="2313940" y="1932940"/>
                    <a:pt x="2320290" y="1932940"/>
                  </a:cubicBezTo>
                  <a:cubicBezTo>
                    <a:pt x="2325370" y="1931670"/>
                    <a:pt x="2331720" y="1931670"/>
                    <a:pt x="2336800" y="1930400"/>
                  </a:cubicBezTo>
                  <a:cubicBezTo>
                    <a:pt x="2348230" y="1927860"/>
                    <a:pt x="2358390" y="1925320"/>
                    <a:pt x="2369820" y="1924050"/>
                  </a:cubicBezTo>
                  <a:cubicBezTo>
                    <a:pt x="2377440" y="1880870"/>
                    <a:pt x="2376170" y="1830070"/>
                    <a:pt x="2376170" y="1778000"/>
                  </a:cubicBezTo>
                  <a:close/>
                </a:path>
              </a:pathLst>
            </a:custGeom>
            <a:blipFill>
              <a:blip r:embed="rId8"/>
              <a:stretch>
                <a:fillRect r="-26918"/>
              </a:stretch>
            </a:blipFill>
          </p:spPr>
        </p:sp>
      </p:grpSp>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317950">
            <a:off x="1428561" y="7314074"/>
            <a:ext cx="3310549" cy="3274434"/>
          </a:xfrm>
          <a:prstGeom prst="rect">
            <a:avLst/>
          </a:prstGeom>
        </p:spPr>
      </p:pic>
      <p:pic>
        <p:nvPicPr>
          <p:cNvPr id="10" name="Picture 10"/>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rot="1060799">
            <a:off x="16811318" y="8949009"/>
            <a:ext cx="1276964" cy="1223563"/>
          </a:xfrm>
          <a:prstGeom prst="rect">
            <a:avLst/>
          </a:prstGeom>
        </p:spPr>
      </p:pic>
      <p:pic>
        <p:nvPicPr>
          <p:cNvPr id="11" name="Picture 11"/>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a:off x="7566224" y="2685871"/>
            <a:ext cx="6496382" cy="6496382"/>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6053" t="32552" r="-783" b="21114"/>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068308">
            <a:off x="-3152333" y="1437969"/>
            <a:ext cx="7219065" cy="3600509"/>
          </a:xfrm>
          <a:prstGeom prst="rect">
            <a:avLst/>
          </a:prstGeom>
        </p:spPr>
      </p:pic>
      <p:pic>
        <p:nvPicPr>
          <p:cNvPr id="4" name="Picture 4"/>
          <p:cNvPicPr>
            <a:picLocks noChangeAspect="1"/>
          </p:cNvPicPr>
          <p:nvPr/>
        </p:nvPicPr>
        <p:blipFill>
          <a:blip r:embed="rId4"/>
          <a:srcRect/>
          <a:stretch>
            <a:fillRect/>
          </a:stretch>
        </p:blipFill>
        <p:spPr>
          <a:xfrm rot="-69893">
            <a:off x="13649767" y="8615663"/>
            <a:ext cx="7219065" cy="3600509"/>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3841"/>
          <a:stretch>
            <a:fillRect/>
          </a:stretch>
        </p:blipFill>
        <p:spPr>
          <a:xfrm>
            <a:off x="-1092497" y="-1302305"/>
            <a:ext cx="20472994" cy="5340128"/>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239715">
            <a:off x="-1023431" y="9060364"/>
            <a:ext cx="3919992" cy="776871"/>
          </a:xfrm>
          <a:prstGeom prst="rect">
            <a:avLst/>
          </a:prstGeom>
        </p:spPr>
      </p:pic>
      <p:pic>
        <p:nvPicPr>
          <p:cNvPr id="7" name="Picture 7"/>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349700">
            <a:off x="16878739" y="6415073"/>
            <a:ext cx="3218452" cy="4255164"/>
          </a:xfrm>
          <a:prstGeom prst="rect">
            <a:avLst/>
          </a:prstGeom>
        </p:spPr>
      </p:pic>
      <p:pic>
        <p:nvPicPr>
          <p:cNvPr id="8" name="Picture 8"/>
          <p:cNvPicPr>
            <a:picLocks noChangeAspect="1"/>
          </p:cNvPicPr>
          <p:nvPr/>
        </p:nvPicPr>
        <p:blipFill>
          <a:blip r:embed="rId11"/>
          <a:srcRect/>
          <a:stretch>
            <a:fillRect/>
          </a:stretch>
        </p:blipFill>
        <p:spPr>
          <a:xfrm>
            <a:off x="2886497" y="4037823"/>
            <a:ext cx="4988934" cy="4988934"/>
          </a:xfrm>
          <a:prstGeom prst="rect">
            <a:avLst/>
          </a:prstGeom>
        </p:spPr>
      </p:pic>
      <p:pic>
        <p:nvPicPr>
          <p:cNvPr id="9" name="Picture 9"/>
          <p:cNvPicPr>
            <a:picLocks noChangeAspect="1"/>
          </p:cNvPicPr>
          <p:nvPr/>
        </p:nvPicPr>
        <p:blipFill>
          <a:blip r:embed="rId12"/>
          <a:srcRect/>
          <a:stretch>
            <a:fillRect/>
          </a:stretch>
        </p:blipFill>
        <p:spPr>
          <a:xfrm>
            <a:off x="8024888" y="2795435"/>
            <a:ext cx="4944015" cy="3297040"/>
          </a:xfrm>
          <a:prstGeom prst="rect">
            <a:avLst/>
          </a:prstGeom>
        </p:spPr>
      </p:pic>
      <p:pic>
        <p:nvPicPr>
          <p:cNvPr id="10" name="Picture 10"/>
          <p:cNvPicPr>
            <a:picLocks noChangeAspect="1"/>
          </p:cNvPicPr>
          <p:nvPr/>
        </p:nvPicPr>
        <p:blipFill>
          <a:blip r:embed="rId13"/>
          <a:srcRect/>
          <a:stretch>
            <a:fillRect/>
          </a:stretch>
        </p:blipFill>
        <p:spPr>
          <a:xfrm>
            <a:off x="9405380" y="5725378"/>
            <a:ext cx="5585133" cy="3723422"/>
          </a:xfrm>
          <a:prstGeom prst="rect">
            <a:avLst/>
          </a:prstGeom>
        </p:spPr>
      </p:pic>
      <p:sp>
        <p:nvSpPr>
          <p:cNvPr id="11" name="TextBox 11"/>
          <p:cNvSpPr txBox="1"/>
          <p:nvPr/>
        </p:nvSpPr>
        <p:spPr>
          <a:xfrm>
            <a:off x="1201505" y="688193"/>
            <a:ext cx="15884990" cy="1415129"/>
          </a:xfrm>
          <a:prstGeom prst="rect">
            <a:avLst/>
          </a:prstGeom>
        </p:spPr>
        <p:txBody>
          <a:bodyPr lIns="0" tIns="0" rIns="0" bIns="0" rtlCol="0" anchor="t">
            <a:spAutoFit/>
          </a:bodyPr>
          <a:lstStyle/>
          <a:p>
            <a:pPr marL="0" lvl="0" indent="0" algn="ctr">
              <a:lnSpc>
                <a:spcPts val="10721"/>
              </a:lnSpc>
              <a:spcBef>
                <a:spcPct val="0"/>
              </a:spcBef>
            </a:pPr>
            <a:r>
              <a:rPr lang="en-US" sz="8247">
                <a:solidFill>
                  <a:srgbClr val="FFFFFF"/>
                </a:solidFill>
                <a:latin typeface="Migra ExtraBold"/>
              </a:rPr>
              <a:t>Is it worth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8738" t="16157" r="2289" b="37663"/>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10800000">
            <a:off x="-801760" y="-806104"/>
            <a:ext cx="7943667" cy="3961904"/>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3381"/>
          <a:stretch>
            <a:fillRect/>
          </a:stretch>
        </p:blipFill>
        <p:spPr>
          <a:xfrm rot="-5400000">
            <a:off x="5494797" y="3220255"/>
            <a:ext cx="1467477" cy="5285450"/>
          </a:xfrm>
          <a:prstGeom prst="rect">
            <a:avLst/>
          </a:prstGeom>
        </p:spPr>
      </p:pic>
      <p:pic>
        <p:nvPicPr>
          <p:cNvPr id="5" name="Picture 5"/>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3381"/>
          <a:stretch>
            <a:fillRect/>
          </a:stretch>
        </p:blipFill>
        <p:spPr>
          <a:xfrm rot="-5400000" flipV="1">
            <a:off x="11325726" y="3220255"/>
            <a:ext cx="1467477" cy="5285450"/>
          </a:xfrm>
          <a:prstGeom prst="rect">
            <a:avLst/>
          </a:prstGeom>
        </p:spPr>
      </p:pic>
      <p:pic>
        <p:nvPicPr>
          <p:cNvPr id="6" name="Picture 6"/>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967611">
            <a:off x="11471878" y="6745794"/>
            <a:ext cx="10236135" cy="5025012"/>
          </a:xfrm>
          <a:prstGeom prst="rect">
            <a:avLst/>
          </a:prstGeom>
        </p:spPr>
      </p:pic>
      <p:pic>
        <p:nvPicPr>
          <p:cNvPr id="7" name="Picture 7"/>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3381"/>
          <a:stretch>
            <a:fillRect/>
          </a:stretch>
        </p:blipFill>
        <p:spPr>
          <a:xfrm rot="-5400000" flipV="1">
            <a:off x="11325726" y="5164015"/>
            <a:ext cx="1467477" cy="5285450"/>
          </a:xfrm>
          <a:prstGeom prst="rect">
            <a:avLst/>
          </a:prstGeom>
        </p:spPr>
      </p:pic>
      <p:pic>
        <p:nvPicPr>
          <p:cNvPr id="8" name="Picture 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b="23381"/>
          <a:stretch>
            <a:fillRect/>
          </a:stretch>
        </p:blipFill>
        <p:spPr>
          <a:xfrm rot="-5400000">
            <a:off x="5494797" y="5164015"/>
            <a:ext cx="1467477" cy="5285450"/>
          </a:xfrm>
          <a:prstGeom prst="rect">
            <a:avLst/>
          </a:prstGeom>
        </p:spPr>
      </p:pic>
      <p:pic>
        <p:nvPicPr>
          <p:cNvPr id="9" name="Picture 9"/>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0800000">
            <a:off x="7673799" y="1270098"/>
            <a:ext cx="2940402" cy="582734"/>
          </a:xfrm>
          <a:prstGeom prst="rect">
            <a:avLst/>
          </a:prstGeom>
        </p:spPr>
      </p:pic>
      <p:pic>
        <p:nvPicPr>
          <p:cNvPr id="10" name="Picture 10"/>
          <p:cNvPicPr>
            <a:picLocks noChangeAspect="1"/>
          </p:cNvPicPr>
          <p:nvPr/>
        </p:nvPicPr>
        <p:blipFill>
          <a:blip r:embed="rId11"/>
          <a:srcRect/>
          <a:stretch>
            <a:fillRect/>
          </a:stretch>
        </p:blipFill>
        <p:spPr>
          <a:xfrm rot="1398718">
            <a:off x="-1098298" y="1949060"/>
            <a:ext cx="3782294" cy="1701105"/>
          </a:xfrm>
          <a:prstGeom prst="rect">
            <a:avLst/>
          </a:prstGeom>
        </p:spPr>
      </p:pic>
      <p:pic>
        <p:nvPicPr>
          <p:cNvPr id="11" name="Picture 11"/>
          <p:cNvPicPr>
            <a:picLocks noChangeAspect="1"/>
          </p:cNvPicPr>
          <p:nvPr/>
        </p:nvPicPr>
        <p:blipFill>
          <a:blip r:embed="rId12">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rot="1059957">
            <a:off x="16483177" y="5741312"/>
            <a:ext cx="2323365" cy="1453159"/>
          </a:xfrm>
          <a:prstGeom prst="rect">
            <a:avLst/>
          </a:prstGeom>
        </p:spPr>
      </p:pic>
      <p:pic>
        <p:nvPicPr>
          <p:cNvPr id="12" name="Picture 12"/>
          <p:cNvPicPr>
            <a:picLocks noChangeAspect="1"/>
          </p:cNvPicPr>
          <p:nvPr/>
        </p:nvPicPr>
        <p:blipFill>
          <a:blip r:embed="rId14"/>
          <a:srcRect/>
          <a:stretch>
            <a:fillRect/>
          </a:stretch>
        </p:blipFill>
        <p:spPr>
          <a:xfrm>
            <a:off x="1920925" y="1561465"/>
            <a:ext cx="14396542" cy="8098055"/>
          </a:xfrm>
          <a:prstGeom prst="rect">
            <a:avLst/>
          </a:prstGeom>
        </p:spPr>
      </p:pic>
      <p:sp>
        <p:nvSpPr>
          <p:cNvPr id="13" name="TextBox 13"/>
          <p:cNvSpPr txBox="1"/>
          <p:nvPr/>
        </p:nvSpPr>
        <p:spPr>
          <a:xfrm>
            <a:off x="8725622" y="63598"/>
            <a:ext cx="9237766" cy="1206500"/>
          </a:xfrm>
          <a:prstGeom prst="rect">
            <a:avLst/>
          </a:prstGeom>
        </p:spPr>
        <p:txBody>
          <a:bodyPr lIns="0" tIns="0" rIns="0" bIns="0" rtlCol="0" anchor="t">
            <a:spAutoFit/>
          </a:bodyPr>
          <a:lstStyle/>
          <a:p>
            <a:pPr marL="0" lvl="0" indent="0" algn="r">
              <a:lnSpc>
                <a:spcPts val="9100"/>
              </a:lnSpc>
              <a:spcBef>
                <a:spcPct val="0"/>
              </a:spcBef>
            </a:pPr>
            <a:r>
              <a:rPr lang="en-US" sz="7000">
                <a:solidFill>
                  <a:srgbClr val="E14F35"/>
                </a:solidFill>
                <a:latin typeface="Migra ExtraBold"/>
              </a:rPr>
              <a:t>How much nicotine?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3"/>
          <a:srcRect l="-16053" t="32552" r="-783" b="21114"/>
          <a:stretch>
            <a:fillRect/>
          </a:stretch>
        </p:blipFill>
        <p:spPr>
          <a:xfrm>
            <a:off x="0" y="0"/>
            <a:ext cx="18288000" cy="10287000"/>
          </a:xfrm>
          <a:prstGeom prst="rect">
            <a:avLst/>
          </a:prstGeom>
        </p:spPr>
      </p:pic>
      <p:pic>
        <p:nvPicPr>
          <p:cNvPr id="3" name="Picture 3"/>
          <p:cNvPicPr>
            <a:picLocks noChangeAspect="1"/>
          </p:cNvPicPr>
          <p:nvPr/>
        </p:nvPicPr>
        <p:blipFill>
          <a:blip r:embed="rId4"/>
          <a:srcRect/>
          <a:stretch>
            <a:fillRect/>
          </a:stretch>
        </p:blipFill>
        <p:spPr>
          <a:xfrm rot="-69893">
            <a:off x="13649767" y="8615663"/>
            <a:ext cx="7219065" cy="3600509"/>
          </a:xfrm>
          <a:prstGeom prst="rect">
            <a:avLst/>
          </a:prstGeom>
        </p:spPr>
      </p:pic>
      <p:pic>
        <p:nvPicPr>
          <p:cNvPr id="4"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l="23841"/>
          <a:stretch>
            <a:fillRect/>
          </a:stretch>
        </p:blipFill>
        <p:spPr>
          <a:xfrm>
            <a:off x="457200" y="-1340164"/>
            <a:ext cx="18015624" cy="4699153"/>
          </a:xfrm>
          <a:prstGeom prst="rect">
            <a:avLst/>
          </a:prstGeom>
        </p:spPr>
      </p:pic>
      <p:pic>
        <p:nvPicPr>
          <p:cNvPr id="5"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rot="5239715">
            <a:off x="-1023431" y="9060364"/>
            <a:ext cx="3919992" cy="776871"/>
          </a:xfrm>
          <a:prstGeom prst="rect">
            <a:avLst/>
          </a:prstGeom>
        </p:spPr>
      </p:pic>
      <p:pic>
        <p:nvPicPr>
          <p:cNvPr id="6" name="Picture 6"/>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rcRect/>
          <a:stretch>
            <a:fillRect/>
          </a:stretch>
        </p:blipFill>
        <p:spPr>
          <a:xfrm rot="-1349700">
            <a:off x="16878739" y="6415073"/>
            <a:ext cx="3218452" cy="4255164"/>
          </a:xfrm>
          <a:prstGeom prst="rect">
            <a:avLst/>
          </a:prstGeom>
        </p:spPr>
      </p:pic>
      <p:pic>
        <p:nvPicPr>
          <p:cNvPr id="7" name="Picture 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rcRect/>
          <a:stretch>
            <a:fillRect/>
          </a:stretch>
        </p:blipFill>
        <p:spPr>
          <a:xfrm>
            <a:off x="5225388" y="2861094"/>
            <a:ext cx="7270208" cy="7306742"/>
          </a:xfrm>
          <a:prstGeom prst="rect">
            <a:avLst/>
          </a:prstGeom>
        </p:spPr>
      </p:pic>
      <p:pic>
        <p:nvPicPr>
          <p:cNvPr id="8" name="Picture 8"/>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rcRect/>
          <a:stretch>
            <a:fillRect/>
          </a:stretch>
        </p:blipFill>
        <p:spPr>
          <a:xfrm rot="360793">
            <a:off x="7101589" y="3527822"/>
            <a:ext cx="1677446" cy="1879491"/>
          </a:xfrm>
          <a:prstGeom prst="rect">
            <a:avLst/>
          </a:prstGeom>
        </p:spPr>
      </p:pic>
      <p:pic>
        <p:nvPicPr>
          <p:cNvPr id="9" name="Picture 9"/>
          <p:cNvPicPr>
            <a:picLocks noChangeAspect="1"/>
          </p:cNvPicPr>
          <p:nvPr/>
        </p:nvPicPr>
        <p:blipFill>
          <a:blip r:embed="rId15"/>
          <a:srcRect/>
          <a:stretch>
            <a:fillRect/>
          </a:stretch>
        </p:blipFill>
        <p:spPr>
          <a:xfrm>
            <a:off x="9967464" y="4795521"/>
            <a:ext cx="1851573" cy="1557636"/>
          </a:xfrm>
          <a:prstGeom prst="rect">
            <a:avLst/>
          </a:prstGeom>
        </p:spPr>
      </p:pic>
      <p:pic>
        <p:nvPicPr>
          <p:cNvPr id="10" name="Picture 10"/>
          <p:cNvPicPr>
            <a:picLocks noChangeAspect="1"/>
          </p:cNvPicPr>
          <p:nvPr/>
        </p:nvPicPr>
        <p:blipFill>
          <a:blip r:embed="rId16">
            <a:extLst>
              <a:ext uri="{28A0092B-C50C-407E-A947-70E740481C1C}">
                <a14:useLocalDpi xmlns:a14="http://schemas.microsoft.com/office/drawing/2010/main" val="0"/>
              </a:ext>
              <a:ext uri="{96DAC541-7B7A-43D3-8B79-37D633B846F1}">
                <asvg:svgBlip xmlns:asvg="http://schemas.microsoft.com/office/drawing/2016/SVG/main" r:embed="rId17"/>
              </a:ext>
            </a:extLst>
          </a:blip>
          <a:srcRect/>
          <a:stretch>
            <a:fillRect/>
          </a:stretch>
        </p:blipFill>
        <p:spPr>
          <a:xfrm rot="1434334">
            <a:off x="9206592" y="7627565"/>
            <a:ext cx="1178097" cy="1957563"/>
          </a:xfrm>
          <a:prstGeom prst="rect">
            <a:avLst/>
          </a:prstGeom>
        </p:spPr>
      </p:pic>
      <p:pic>
        <p:nvPicPr>
          <p:cNvPr id="11" name="Picture 11"/>
          <p:cNvPicPr>
            <a:picLocks noChangeAspect="1"/>
          </p:cNvPicPr>
          <p:nvPr/>
        </p:nvPicPr>
        <p:blipFill>
          <a:blip r:embed="rId18">
            <a:extLst>
              <a:ext uri="{28A0092B-C50C-407E-A947-70E740481C1C}">
                <a14:useLocalDpi xmlns:a14="http://schemas.microsoft.com/office/drawing/2010/main" val="0"/>
              </a:ext>
              <a:ext uri="{96DAC541-7B7A-43D3-8B79-37D633B846F1}">
                <asvg:svgBlip xmlns:asvg="http://schemas.microsoft.com/office/drawing/2016/SVG/main" r:embed="rId19"/>
              </a:ext>
            </a:extLst>
          </a:blip>
          <a:srcRect/>
          <a:stretch>
            <a:fillRect/>
          </a:stretch>
        </p:blipFill>
        <p:spPr>
          <a:xfrm rot="-1063799">
            <a:off x="5759321" y="6659104"/>
            <a:ext cx="2203470" cy="1244961"/>
          </a:xfrm>
          <a:prstGeom prst="rect">
            <a:avLst/>
          </a:prstGeom>
        </p:spPr>
      </p:pic>
      <p:sp>
        <p:nvSpPr>
          <p:cNvPr id="12" name="TextBox 12"/>
          <p:cNvSpPr txBox="1"/>
          <p:nvPr/>
        </p:nvSpPr>
        <p:spPr>
          <a:xfrm>
            <a:off x="2403010" y="962978"/>
            <a:ext cx="13481980" cy="1206500"/>
          </a:xfrm>
          <a:prstGeom prst="rect">
            <a:avLst/>
          </a:prstGeom>
        </p:spPr>
        <p:txBody>
          <a:bodyPr lIns="0" tIns="0" rIns="0" bIns="0" rtlCol="0" anchor="t">
            <a:spAutoFit/>
          </a:bodyPr>
          <a:lstStyle/>
          <a:p>
            <a:pPr marL="0" lvl="0" indent="0" algn="ctr">
              <a:lnSpc>
                <a:spcPts val="9100"/>
              </a:lnSpc>
              <a:spcBef>
                <a:spcPct val="0"/>
              </a:spcBef>
            </a:pPr>
            <a:r>
              <a:rPr lang="en-US" sz="7000">
                <a:solidFill>
                  <a:srgbClr val="FFFFFF"/>
                </a:solidFill>
                <a:latin typeface="Migra ExtraBold"/>
              </a:rPr>
              <a:t>The cycle of nicotine addiction.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icotine_Addiction_Isn’t_Pretty__Bathroom__The_Real_Cost_of_Vapes">
            <a:hlinkClick r:id="" action="ppaction://media"/>
            <a:extLst>
              <a:ext uri="{FF2B5EF4-FFF2-40B4-BE49-F238E27FC236}">
                <a16:creationId xmlns:a16="http://schemas.microsoft.com/office/drawing/2014/main" id="{BC5A6D33-D64E-490E-900A-C0DA9978E9B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990600" y="571500"/>
            <a:ext cx="16611600" cy="934402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004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TotalTime>
  <Words>2771</Words>
  <Application>Microsoft Office PowerPoint</Application>
  <PresentationFormat>Custom</PresentationFormat>
  <Paragraphs>263</Paragraphs>
  <Slides>24</Slides>
  <Notes>24</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24</vt:i4>
      </vt:variant>
    </vt:vector>
  </HeadingPairs>
  <TitlesOfParts>
    <vt:vector size="33" baseType="lpstr">
      <vt:lpstr>Montserrat Semi-Bold</vt:lpstr>
      <vt:lpstr>Calibri</vt:lpstr>
      <vt:lpstr>Arial</vt:lpstr>
      <vt:lpstr>Migra ExtraBold</vt:lpstr>
      <vt:lpstr>Montserrat Extra-Bold Bold</vt:lpstr>
      <vt:lpstr>Montserrat Extra-Bold</vt:lpstr>
      <vt:lpstr>Montserrat Semi-Bold Bold</vt:lpstr>
      <vt:lpstr>Tex Gyre Bonum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Vaping Grades 8-12 MC</dc:title>
  <dc:creator>Joy Gray</dc:creator>
  <cp:lastModifiedBy>Marika Curengton</cp:lastModifiedBy>
  <cp:revision>3</cp:revision>
  <dcterms:created xsi:type="dcterms:W3CDTF">2006-08-16T00:00:00Z</dcterms:created>
  <dcterms:modified xsi:type="dcterms:W3CDTF">2022-09-13T14:43:16Z</dcterms:modified>
  <dc:identifier>DAE8ALcHpqU</dc:identifier>
</cp:coreProperties>
</file>