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Bobby Jones" panose="020B0604020202020204" charset="0"/>
      <p:regular r:id="rId25"/>
    </p:embeddedFont>
    <p:embeddedFont>
      <p:font typeface="Calibri" panose="020F0502020204030204" pitchFamily="34" charset="0"/>
      <p:regular r:id="rId26"/>
      <p:bold r:id="rId27"/>
      <p:italic r:id="rId28"/>
      <p:boldItalic r:id="rId29"/>
    </p:embeddedFont>
    <p:embeddedFont>
      <p:font typeface="Glacial Indifference" panose="020B0604020202020204" charset="0"/>
      <p:regular r:id="rId30"/>
    </p:embeddedFont>
    <p:embeddedFont>
      <p:font typeface="Glacial Indifference Bold" panose="020B0604020202020204" charset="0"/>
      <p:regular r:id="rId31"/>
    </p:embeddedFont>
    <p:embeddedFont>
      <p:font typeface="League Spartan"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5785"/>
    <a:srgbClr val="F7E6E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autoAdjust="0"/>
    <p:restoredTop sz="94622" autoAdjust="0"/>
  </p:normalViewPr>
  <p:slideViewPr>
    <p:cSldViewPr>
      <p:cViewPr varScale="1">
        <p:scale>
          <a:sx n="71" d="100"/>
          <a:sy n="71" d="100"/>
        </p:scale>
        <p:origin x="54"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 Gray" userId="0cfbd759-37e4-4ac0-91fe-944e5fc79697" providerId="ADAL" clId="{63BE20EE-A6DB-4128-BCC0-3D1569DF0D48}"/>
    <pc:docChg chg="modSld">
      <pc:chgData name="Joy Gray" userId="0cfbd759-37e4-4ac0-91fe-944e5fc79697" providerId="ADAL" clId="{63BE20EE-A6DB-4128-BCC0-3D1569DF0D48}" dt="2022-08-22T14:33:47.344" v="0" actId="1076"/>
      <pc:docMkLst>
        <pc:docMk/>
      </pc:docMkLst>
      <pc:sldChg chg="modNotes">
        <pc:chgData name="Joy Gray" userId="0cfbd759-37e4-4ac0-91fe-944e5fc79697" providerId="ADAL" clId="{63BE20EE-A6DB-4128-BCC0-3D1569DF0D48}" dt="2022-08-22T14:33:47.344" v="0" actId="1076"/>
        <pc:sldMkLst>
          <pc:docMk/>
          <pc:sldMk cId="0"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914400" y="3251200"/>
            <a:ext cx="5334000" cy="3073400"/>
          </a:xfrm>
        </p:spPr>
        <p:txBody>
          <a:bodyPr/>
          <a:lstStyle/>
          <a:p>
            <a:r>
              <a:rPr lang="en-US" dirty="0"/>
              <a:t>This presentation is for grades 5-8.</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685129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715000" cy="2921000"/>
          </a:xfrm>
          <a:prstGeom prst="rect">
            <a:avLst/>
          </a:prstGeom>
        </p:spPr>
        <p:txBody>
          <a:bodyPr vert="horz" lIns="91440" tIns="45720" rIns="91440" bIns="45720" rtlCol="0"/>
          <a:lstStyle/>
          <a:p>
            <a:pPr lvl="0"/>
            <a:r>
              <a:rPr lang="en-US" dirty="0"/>
              <a:t>Did you know that vapes are known for exploding? </a:t>
            </a:r>
          </a:p>
          <a:p>
            <a:pPr lvl="0"/>
            <a:endParaRPr lang="en-US" dirty="0"/>
          </a:p>
          <a:p>
            <a:pPr lvl="0"/>
            <a:r>
              <a:rPr lang="en-US" dirty="0"/>
              <a:t>People have been burned on their faces, hands and other body parts. Some have even lost teeth, and in 2018 a man lost his life due to a vape explosion. </a:t>
            </a:r>
          </a:p>
          <a:p>
            <a:pPr lvl="0"/>
            <a:endParaRPr lang="en-US" dirty="0"/>
          </a:p>
          <a:p>
            <a:pPr lvl="0"/>
            <a:r>
              <a:rPr lang="en-US" dirty="0"/>
              <a:t>The batteries inside them are what makes them explode. </a:t>
            </a:r>
          </a:p>
          <a:p>
            <a:pPr lvl="0"/>
            <a:endParaRPr lang="en-US" dirty="0"/>
          </a:p>
          <a:p>
            <a:pPr lvl="0"/>
            <a:r>
              <a:rPr lang="en-US" dirty="0"/>
              <a:t>Explosions really do belong in action movies, and not on your face and body.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Now let's talk about the different ways that they hook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They hook you by bright colors, your favorite candies, and even your favorite cereals.</a:t>
            </a:r>
          </a:p>
          <a:p>
            <a:pPr lvl="0"/>
            <a:endParaRPr lang="en-US"/>
          </a:p>
          <a:p>
            <a:pPr lvl="0"/>
            <a:r>
              <a:rPr lang="en-US"/>
              <a:t>If you look here, all of these are candies you would see in the store. But these shown are not candy. </a:t>
            </a:r>
          </a:p>
          <a:p>
            <a:pPr lvl="0"/>
            <a:endParaRPr lang="en-US"/>
          </a:p>
          <a:p>
            <a:pPr lvl="0"/>
            <a:r>
              <a:rPr lang="en-US"/>
              <a:t>They are vaping juices to look just like candy.</a:t>
            </a:r>
          </a:p>
          <a:p>
            <a:pPr lvl="0"/>
            <a:endParaRPr lang="en-US"/>
          </a:p>
          <a:p>
            <a:pPr lvl="0"/>
            <a:r>
              <a:rPr lang="en-US"/>
              <a:t>They are packed full of nicotine and other harmful ingredients to hurt you. </a:t>
            </a:r>
          </a:p>
          <a:p>
            <a:pPr lvl="0"/>
            <a:endParaRPr lang="en-US"/>
          </a:p>
          <a:p>
            <a:pPr lvl="0"/>
            <a:r>
              <a:rPr lang="en-US"/>
              <a:t>It's best to stay away from these vaping juices and vapes all together. It looks fun, but it's not.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372100" cy="2566987"/>
          </a:xfrm>
          <a:prstGeom prst="rect">
            <a:avLst/>
          </a:prstGeom>
        </p:spPr>
        <p:txBody>
          <a:bodyPr vert="horz" lIns="91440" tIns="45720" rIns="91440" bIns="45720" rtlCol="0"/>
          <a:lstStyle/>
          <a:p>
            <a:pPr lvl="0"/>
            <a:r>
              <a:rPr lang="en-US" dirty="0"/>
              <a:t>Who would you think these companies make these things for? Grown-ups like your mom and dad, grandparents, or someone older because they may already be smokers. But it's not. It's YOU!</a:t>
            </a:r>
          </a:p>
          <a:p>
            <a:pPr lvl="0"/>
            <a:endParaRPr lang="en-US" dirty="0"/>
          </a:p>
          <a:p>
            <a:pPr lvl="0"/>
            <a:r>
              <a:rPr lang="en-US" dirty="0"/>
              <a:t>Yes! As young and small as you are, you are the target for many reasons. </a:t>
            </a:r>
          </a:p>
          <a:p>
            <a:pPr lvl="0"/>
            <a:endParaRPr lang="en-US" dirty="0"/>
          </a:p>
          <a:p>
            <a:pPr lvl="0"/>
            <a:r>
              <a:rPr lang="en-US" dirty="0"/>
              <a:t>At the age you are now, it's easy to show you something pretty, fruity, to make you like it, especially when other kids think it is "cool."  </a:t>
            </a:r>
          </a:p>
          <a:p>
            <a:pPr lvl="0"/>
            <a:endParaRPr lang="en-US" dirty="0"/>
          </a:p>
          <a:p>
            <a:pPr lvl="0"/>
            <a:r>
              <a:rPr lang="en-US" dirty="0"/>
              <a:t>The people who make them, pay attention to things kids your age like, your favorite colors, the words you use, and adding them secretly into your everyday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10200" cy="2921000"/>
          </a:xfrm>
          <a:prstGeom prst="rect">
            <a:avLst/>
          </a:prstGeom>
        </p:spPr>
        <p:txBody>
          <a:bodyPr vert="horz" lIns="91440" tIns="45720" rIns="91440" bIns="45720" rtlCol="0"/>
          <a:lstStyle/>
          <a:p>
            <a:pPr lvl="0"/>
            <a:r>
              <a:rPr lang="en-US" dirty="0"/>
              <a:t>Since we spoke about how they hook you, flavors, and who's the main target. </a:t>
            </a:r>
          </a:p>
          <a:p>
            <a:pPr lvl="0"/>
            <a:endParaRPr lang="en-US" dirty="0"/>
          </a:p>
          <a:p>
            <a:pPr lvl="0"/>
            <a:r>
              <a:rPr lang="en-US" dirty="0"/>
              <a:t>Now, let's watch this video and see what you think about this.</a:t>
            </a:r>
          </a:p>
          <a:p>
            <a:pPr lvl="0"/>
            <a:endParaRPr lang="en-US" dirty="0"/>
          </a:p>
          <a:p>
            <a:pPr lvl="0"/>
            <a:endParaRPr lang="en-US" dirty="0"/>
          </a:p>
          <a:p>
            <a:pPr lvl="0"/>
            <a:r>
              <a:rPr lang="en-US" dirty="0"/>
              <a:t>**watch video</a:t>
            </a:r>
          </a:p>
          <a:p>
            <a:pPr lvl="0"/>
            <a:endParaRPr lang="en-US" dirty="0"/>
          </a:p>
          <a:p>
            <a:pPr lvl="0"/>
            <a:endParaRPr lang="en-US" dirty="0"/>
          </a:p>
          <a:p>
            <a:pPr lvl="0"/>
            <a:r>
              <a:rPr lang="en-US" dirty="0"/>
              <a:t>So, after watching the video, you see how parents thought that their kids were getting ice cream when it was really nicotine? </a:t>
            </a:r>
          </a:p>
          <a:p>
            <a:pPr lvl="0"/>
            <a:endParaRPr lang="en-US" dirty="0"/>
          </a:p>
          <a:p>
            <a:pPr lvl="0"/>
            <a:r>
              <a:rPr lang="en-US" dirty="0"/>
              <a:t>This how easy the companies are trying to make it to where they can give it to kids and can hide it from their parents and putting it into some of your favorite things just like ice cream.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374350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257800" cy="2921000"/>
          </a:xfrm>
          <a:prstGeom prst="rect">
            <a:avLst/>
          </a:prstGeom>
        </p:spPr>
        <p:txBody>
          <a:bodyPr vert="horz" lIns="91440" tIns="45720" rIns="91440" bIns="45720" rtlCol="0"/>
          <a:lstStyle/>
          <a:p>
            <a:pPr lvl="0"/>
            <a:r>
              <a:rPr lang="en-US" dirty="0"/>
              <a:t>On an average, a person smokes at least 2 Juul Pods a day which is $12.00. </a:t>
            </a:r>
          </a:p>
          <a:p>
            <a:pPr lvl="0"/>
            <a:endParaRPr lang="en-US" dirty="0"/>
          </a:p>
          <a:p>
            <a:pPr lvl="0"/>
            <a:r>
              <a:rPr lang="en-US" dirty="0"/>
              <a:t>Here's a little math before I get started so you know how I got this amount. Let's say someone smokes at least 2 pods a day for 30 days. that would be:</a:t>
            </a:r>
          </a:p>
          <a:p>
            <a:pPr lvl="0"/>
            <a:r>
              <a:rPr lang="en-US" dirty="0"/>
              <a:t>$12x30=360.</a:t>
            </a:r>
          </a:p>
          <a:p>
            <a:pPr lvl="0"/>
            <a:endParaRPr lang="en-US" dirty="0"/>
          </a:p>
          <a:p>
            <a:pPr lvl="0"/>
            <a:r>
              <a:rPr lang="en-US" dirty="0"/>
              <a:t>So, in a month's time of vaping, you would spend $360.</a:t>
            </a:r>
          </a:p>
          <a:p>
            <a:pPr lvl="0"/>
            <a:endParaRPr lang="en-US" dirty="0"/>
          </a:p>
          <a:p>
            <a:pPr lvl="0"/>
            <a:r>
              <a:rPr lang="en-US" dirty="0"/>
              <a:t>Wouldn't any of you like to have any of the things you see here? I know I would love to have the newest iPhone.</a:t>
            </a:r>
          </a:p>
          <a:p>
            <a:pPr lvl="0"/>
            <a:endParaRPr lang="en-US" dirty="0"/>
          </a:p>
          <a:p>
            <a:pPr lvl="0"/>
            <a:r>
              <a:rPr lang="en-US" dirty="0"/>
              <a:t>Everything on this page is something that you could buy yourself by saving the $360 that you would spend on nicotine a month.  </a:t>
            </a:r>
          </a:p>
          <a:p>
            <a:pPr lvl="0"/>
            <a:endParaRPr lang="en-US" dirty="0"/>
          </a:p>
          <a:p>
            <a:pPr lvl="0"/>
            <a:r>
              <a:rPr lang="en-US" dirty="0"/>
              <a:t>Is it worth it to waste your money on vaping, when you could save it and get something else that's not damaging your lungs and body?</a:t>
            </a:r>
          </a:p>
          <a:p>
            <a:pPr lvl="0"/>
            <a:endParaRPr lang="en-US" dirty="0"/>
          </a:p>
          <a:p>
            <a:pPr lvl="0"/>
            <a:r>
              <a:rPr lang="en-US" dirty="0"/>
              <a:t>You have your Jordans, </a:t>
            </a:r>
            <a:r>
              <a:rPr lang="en-US" dirty="0" err="1"/>
              <a:t>Iphone</a:t>
            </a:r>
            <a:r>
              <a:rPr lang="en-US" dirty="0"/>
              <a:t> 13, </a:t>
            </a:r>
            <a:r>
              <a:rPr lang="en-US" dirty="0" err="1"/>
              <a:t>Airpods</a:t>
            </a:r>
            <a:r>
              <a:rPr lang="en-US" dirty="0"/>
              <a:t>, Apple Watch, and the Newest Xbox X and PlayStation 5, and there is so much more your money could buy.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49613"/>
            <a:ext cx="5486400" cy="2813051"/>
          </a:xfrm>
          <a:prstGeom prst="rect">
            <a:avLst/>
          </a:prstGeom>
        </p:spPr>
        <p:txBody>
          <a:bodyPr vert="horz" lIns="91440" tIns="45720" rIns="91440" bIns="45720" rtlCol="0"/>
          <a:lstStyle/>
          <a:p>
            <a:pPr lvl="0"/>
            <a:r>
              <a:rPr lang="en-US" dirty="0"/>
              <a:t>What else is a cost? </a:t>
            </a:r>
          </a:p>
          <a:p>
            <a:pPr lvl="0"/>
            <a:endParaRPr lang="en-US" dirty="0"/>
          </a:p>
          <a:p>
            <a:pPr lvl="0"/>
            <a:r>
              <a:rPr lang="en-US" dirty="0"/>
              <a:t>Your Health is a big price to pay just to vape or smoke a e-cigarette. </a:t>
            </a:r>
          </a:p>
          <a:p>
            <a:pPr lvl="0"/>
            <a:endParaRPr lang="en-US" dirty="0"/>
          </a:p>
          <a:p>
            <a:pPr lvl="0"/>
            <a:r>
              <a:rPr lang="en-US" dirty="0"/>
              <a:t>It doesn't just affect your brain, it affects your body, your teeth, your lungs, and your heart. </a:t>
            </a:r>
          </a:p>
          <a:p>
            <a:pPr lvl="0"/>
            <a:r>
              <a:rPr lang="en-US" dirty="0"/>
              <a:t>All the main things that you need to live a healthy life. </a:t>
            </a:r>
          </a:p>
          <a:p>
            <a:pPr lvl="0"/>
            <a:endParaRPr lang="en-US" dirty="0"/>
          </a:p>
          <a:p>
            <a:pPr lvl="0"/>
            <a:r>
              <a:rPr lang="en-US" dirty="0"/>
              <a:t>Your teeth start to rot and fall out, making it harder for you to eat normal foods. </a:t>
            </a:r>
          </a:p>
          <a:p>
            <a:pPr lvl="0"/>
            <a:endParaRPr lang="en-US" dirty="0"/>
          </a:p>
          <a:p>
            <a:pPr lvl="0"/>
            <a:r>
              <a:rPr lang="en-US" dirty="0"/>
              <a:t>Your lungs are what helps you breathe easily. By vaping, it'll make it harder for you to breathe, you wouldn't be able to play, run, jump, and have fun. </a:t>
            </a:r>
          </a:p>
          <a:p>
            <a:pPr lvl="0"/>
            <a:endParaRPr lang="en-US" dirty="0"/>
          </a:p>
          <a:p>
            <a:pPr lvl="0"/>
            <a:r>
              <a:rPr lang="en-US" dirty="0"/>
              <a:t>Then it makes your heartbeat faster, harder to pump blood through your body and to keep up with all the bad things in your body.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Now we have to ask ourselves, is it worth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372100" cy="3073400"/>
          </a:xfrm>
          <a:prstGeom prst="rect">
            <a:avLst/>
          </a:prstGeom>
        </p:spPr>
        <p:txBody>
          <a:bodyPr vert="horz" lIns="91440" tIns="45720" rIns="91440" bIns="45720" rtlCol="0"/>
          <a:lstStyle/>
          <a:p>
            <a:pPr lvl="0"/>
            <a:r>
              <a:rPr lang="en-US" dirty="0"/>
              <a:t>Along with the big prices to pay, did you know that doctors will refuse to perform surgeries on you due to you having nicotine in your system? </a:t>
            </a:r>
          </a:p>
          <a:p>
            <a:pPr lvl="0"/>
            <a:r>
              <a:rPr lang="en-US" dirty="0"/>
              <a:t>In emergency situations, they take the risk of performing the surgeries with the chance of something wrong happening. </a:t>
            </a:r>
          </a:p>
          <a:p>
            <a:pPr lvl="0"/>
            <a:endParaRPr lang="en-US" dirty="0"/>
          </a:p>
          <a:p>
            <a:pPr lvl="0"/>
            <a:r>
              <a:rPr lang="en-US" dirty="0"/>
              <a:t>Dentists will pull your teeth as they begin to decay or rot in your gums. This is also an issue coming from gum disease that you develop from smoking/vaping.</a:t>
            </a:r>
          </a:p>
          <a:p>
            <a:pPr lvl="0"/>
            <a:endParaRPr lang="en-US" dirty="0"/>
          </a:p>
          <a:p>
            <a:pPr lvl="0"/>
            <a:r>
              <a:rPr lang="en-US" dirty="0"/>
              <a:t>Who wants to have problems breathing if they can prevent it? having asthma isn't fun. It is something common that some people deal with due to allegories, grass, dust, and other things. but getting asthma from smoking is so much worse and more painful.</a:t>
            </a:r>
          </a:p>
          <a:p>
            <a:pPr lvl="0"/>
            <a:endParaRPr lang="en-US" dirty="0"/>
          </a:p>
          <a:p>
            <a:pPr lvl="0"/>
            <a:r>
              <a:rPr lang="en-US" dirty="0"/>
              <a:t>So, is it worth it for your life to be limited to what you can and cannot 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10200" cy="2997200"/>
          </a:xfrm>
          <a:prstGeom prst="rect">
            <a:avLst/>
          </a:prstGeom>
        </p:spPr>
        <p:txBody>
          <a:bodyPr vert="horz" lIns="91440" tIns="45720" rIns="91440" bIns="45720" rtlCol="0"/>
          <a:lstStyle/>
          <a:p>
            <a:pPr lvl="0"/>
            <a:r>
              <a:rPr lang="en-US" dirty="0"/>
              <a:t>Today we are going to talk about some things that you may already know, and some things that will be new to you.</a:t>
            </a:r>
          </a:p>
          <a:p>
            <a:pPr lvl="0"/>
            <a:endParaRPr lang="en-US" dirty="0"/>
          </a:p>
          <a:p>
            <a:pPr lvl="0"/>
            <a:r>
              <a:rPr lang="en-US" dirty="0"/>
              <a:t>Like what is a vape, what is nicotine addiction, how they hook you, what is the cost, and how to quit.</a:t>
            </a:r>
          </a:p>
          <a:p>
            <a:pPr lvl="0"/>
            <a:endParaRPr lang="en-US" dirty="0"/>
          </a:p>
          <a:p>
            <a:pPr lvl="0"/>
            <a:r>
              <a:rPr lang="en-US" dirty="0"/>
              <a:t>The goal for today is to make sure you have learned about vaping, what it does to your body, and how to make choices for yourself.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Let's talk about How to Quit.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562600" cy="3073400"/>
          </a:xfrm>
          <a:prstGeom prst="rect">
            <a:avLst/>
          </a:prstGeom>
        </p:spPr>
        <p:txBody>
          <a:bodyPr vert="horz" lIns="91440" tIns="45720" rIns="91440" bIns="45720" rtlCol="0"/>
          <a:lstStyle/>
          <a:p>
            <a:pPr lvl="0"/>
            <a:endParaRPr lang="en-US" dirty="0"/>
          </a:p>
          <a:p>
            <a:pPr lvl="0"/>
            <a:r>
              <a:rPr lang="en-US" dirty="0"/>
              <a:t>For your age group, you can text </a:t>
            </a:r>
            <a:r>
              <a:rPr lang="en-US" dirty="0" err="1"/>
              <a:t>ditchvape</a:t>
            </a:r>
            <a:r>
              <a:rPr lang="en-US" dirty="0"/>
              <a:t> to 88709 for help quitting.  You can also talk to a trusted adult and ask for help.</a:t>
            </a:r>
          </a:p>
          <a:p>
            <a:pPr lvl="0"/>
            <a:endParaRPr lang="en-US" dirty="0"/>
          </a:p>
          <a:p>
            <a:pPr lvl="0"/>
            <a:r>
              <a:rPr lang="en-US" dirty="0"/>
              <a:t>We also have a program here in Arkansas called Project Prevent.</a:t>
            </a:r>
          </a:p>
          <a:p>
            <a:pPr lvl="0"/>
            <a:endParaRPr lang="en-US" dirty="0"/>
          </a:p>
          <a:p>
            <a:pPr lvl="0"/>
            <a:endParaRPr lang="en-US" dirty="0"/>
          </a:p>
          <a:p>
            <a:pPr lvl="0"/>
            <a:r>
              <a:rPr lang="en-US" dirty="0"/>
              <a:t>Their goal is to live a nicotine free life and make sure all kids know what to do to prevent it or quit. </a:t>
            </a:r>
          </a:p>
          <a:p>
            <a:pPr lvl="0"/>
            <a:endParaRPr lang="en-US" dirty="0"/>
          </a:p>
          <a:p>
            <a:pPr lvl="0"/>
            <a:r>
              <a:rPr lang="en-US" dirty="0"/>
              <a:t>You can go to their website listed to get all the great details, upcoming events, and much more.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21</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629925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562600" cy="2813051"/>
          </a:xfrm>
          <a:prstGeom prst="rect">
            <a:avLst/>
          </a:prstGeom>
        </p:spPr>
        <p:txBody>
          <a:bodyPr vert="horz" lIns="91440" tIns="45720" rIns="91440" bIns="45720" rtlCol="0"/>
          <a:lstStyle/>
          <a:p>
            <a:pPr lvl="0"/>
            <a:r>
              <a:rPr lang="en-US" dirty="0"/>
              <a:t>A vape or an electronic cigarette (or e-cig for short) is a small device that looks like a pen or USB drive that uses a battery to heat up a liquid to make a big cloud of smoke that you breathe in which is called vapor. </a:t>
            </a:r>
          </a:p>
          <a:p>
            <a:pPr lvl="0"/>
            <a:endParaRPr lang="en-US" dirty="0"/>
          </a:p>
          <a:p>
            <a:pPr lvl="0"/>
            <a:r>
              <a:rPr lang="en-US" dirty="0"/>
              <a:t>This is how it gets the nickname "vape."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181600" cy="2813051"/>
          </a:xfrm>
          <a:prstGeom prst="rect">
            <a:avLst/>
          </a:prstGeom>
        </p:spPr>
        <p:txBody>
          <a:bodyPr vert="horz" lIns="91440" tIns="45720" rIns="91440" bIns="45720" rtlCol="0"/>
          <a:lstStyle/>
          <a:p>
            <a:pPr lvl="0"/>
            <a:r>
              <a:rPr lang="en-US" dirty="0"/>
              <a:t>Vapes come in different sizes, shapes, and colors. </a:t>
            </a:r>
          </a:p>
          <a:p>
            <a:pPr lvl="0"/>
            <a:endParaRPr lang="en-US" dirty="0"/>
          </a:p>
          <a:p>
            <a:pPr lvl="0"/>
            <a:r>
              <a:rPr lang="en-US" dirty="0"/>
              <a:t>Some of you probably know more about the different brands than I do. Then some of you may just have heard the names before. Such as Juul, </a:t>
            </a:r>
            <a:r>
              <a:rPr lang="en-US" dirty="0" err="1"/>
              <a:t>Suorin</a:t>
            </a:r>
            <a:r>
              <a:rPr lang="en-US" dirty="0"/>
              <a:t>, Puff Bars, and Supergood to name a few.</a:t>
            </a:r>
          </a:p>
          <a:p>
            <a:pPr lvl="0"/>
            <a:endParaRPr lang="en-US" dirty="0"/>
          </a:p>
          <a:p>
            <a:pPr lvl="0"/>
            <a:r>
              <a:rPr lang="en-US" dirty="0"/>
              <a:t>Vapes or e-cigarettes come in 2 styles. </a:t>
            </a:r>
          </a:p>
          <a:p>
            <a:pPr lvl="0"/>
            <a:endParaRPr lang="en-US" dirty="0"/>
          </a:p>
          <a:p>
            <a:pPr lvl="0"/>
            <a:r>
              <a:rPr lang="en-US" dirty="0"/>
              <a:t>One of them is called a disposable or "throw aways". These are the most popular because they're easier to hide from anyone and when they're done, they just throw them away.</a:t>
            </a:r>
          </a:p>
          <a:p>
            <a:pPr lvl="0"/>
            <a:endParaRPr lang="en-US" dirty="0"/>
          </a:p>
          <a:p>
            <a:pPr lvl="0"/>
            <a:r>
              <a:rPr lang="en-US" dirty="0"/>
              <a:t>Then there are the ones you buy a new piece for which is the flavoring, and it can charge it which is called a refillable.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800600" cy="2813051"/>
          </a:xfrm>
          <a:prstGeom prst="rect">
            <a:avLst/>
          </a:prstGeom>
        </p:spPr>
        <p:txBody>
          <a:bodyPr vert="horz" lIns="91440" tIns="45720" rIns="91440" bIns="45720" rtlCol="0"/>
          <a:lstStyle/>
          <a:p>
            <a:pPr lvl="0"/>
            <a:r>
              <a:rPr lang="en-US" dirty="0"/>
              <a:t>Next up, we are going to talk about nicotine addiction, what it is, and how it changes your growing brain. </a:t>
            </a:r>
          </a:p>
          <a:p>
            <a:pPr lvl="0"/>
            <a:endParaRPr lang="en-US" dirty="0"/>
          </a:p>
          <a:p>
            <a:pPr lvl="0"/>
            <a:r>
              <a:rPr lang="en-US" dirty="0"/>
              <a:t>I'm also going to tell you some of the harm that comes from this addiction and things you need to know to make a great decision.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09600" y="3388929"/>
            <a:ext cx="5943600" cy="2935671"/>
          </a:xfrm>
          <a:prstGeom prst="rect">
            <a:avLst/>
          </a:prstGeom>
        </p:spPr>
        <p:txBody>
          <a:bodyPr vert="horz" lIns="91440" tIns="45720" rIns="91440" bIns="45720" rtlCol="0"/>
          <a:lstStyle/>
          <a:p>
            <a:pPr lvl="0"/>
            <a:r>
              <a:rPr lang="en-US" dirty="0"/>
              <a:t>I know you all may or may not have heard of nicotine. Just cigarettes or vaping. </a:t>
            </a:r>
          </a:p>
          <a:p>
            <a:pPr lvl="0"/>
            <a:endParaRPr lang="en-US" dirty="0"/>
          </a:p>
          <a:p>
            <a:pPr lvl="0"/>
            <a:r>
              <a:rPr lang="en-US" dirty="0"/>
              <a:t>Nicotine is a poisonous chemical that is broken down from a plant called tobacco. It's very addictive and is how people develop addictions or hook you to it.</a:t>
            </a:r>
          </a:p>
          <a:p>
            <a:pPr lvl="0"/>
            <a:endParaRPr lang="en-US" dirty="0"/>
          </a:p>
          <a:p>
            <a:pPr lvl="0"/>
            <a:r>
              <a:rPr lang="en-US" dirty="0"/>
              <a:t>Nicotine causes you want to move around all the time, can't be still, make you talk a lot, and feel nervous.</a:t>
            </a:r>
          </a:p>
          <a:p>
            <a:pPr lvl="0"/>
            <a:endParaRPr lang="en-US" dirty="0"/>
          </a:p>
          <a:p>
            <a:pPr lvl="0"/>
            <a:r>
              <a:rPr lang="en-US" dirty="0"/>
              <a:t>It's so poisonous, if a little kid (like you if they're small kids) swallows a teaspoon (or like a spoon you use to eat cereal with), it can kill them. </a:t>
            </a:r>
          </a:p>
          <a:p>
            <a:pPr lvl="0"/>
            <a:endParaRPr lang="en-US" dirty="0"/>
          </a:p>
          <a:p>
            <a:pPr lvl="0"/>
            <a:r>
              <a:rPr lang="en-US" dirty="0"/>
              <a:t>And we don't want that do we?</a:t>
            </a:r>
          </a:p>
          <a:p>
            <a:pPr lvl="0"/>
            <a:endParaRPr lang="en-US" dirty="0"/>
          </a:p>
          <a:p>
            <a:pPr lvl="0"/>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372100" cy="2921000"/>
          </a:xfrm>
          <a:prstGeom prst="rect">
            <a:avLst/>
          </a:prstGeom>
        </p:spPr>
        <p:txBody>
          <a:bodyPr vert="horz" lIns="91440" tIns="45720" rIns="91440" bIns="45720" rtlCol="0"/>
          <a:lstStyle/>
          <a:p>
            <a:pPr lvl="0"/>
            <a:r>
              <a:rPr lang="en-US" dirty="0"/>
              <a:t>Nicotine releases bad chemicals to your brain that makes you want it more than anything, even more than you want food or drinks.</a:t>
            </a:r>
          </a:p>
          <a:p>
            <a:pPr lvl="0"/>
            <a:endParaRPr lang="en-US" dirty="0"/>
          </a:p>
          <a:p>
            <a:pPr lvl="0"/>
            <a:r>
              <a:rPr lang="en-US" dirty="0"/>
              <a:t>Once it has gotten into your brain and body, it begins to make you start to feel funny. You won't be able to learn or remember things like you used to either.</a:t>
            </a:r>
          </a:p>
          <a:p>
            <a:pPr lvl="0"/>
            <a:endParaRPr lang="en-US" dirty="0"/>
          </a:p>
          <a:p>
            <a:pPr lvl="0"/>
            <a:r>
              <a:rPr lang="en-US" dirty="0"/>
              <a:t>Your mood will change, and you will become meaner and angrier, sometimes even sad and you won't know why.</a:t>
            </a:r>
          </a:p>
          <a:p>
            <a:pPr lvl="0"/>
            <a:endParaRPr lang="en-US" dirty="0"/>
          </a:p>
          <a:p>
            <a:pPr lvl="0"/>
            <a:r>
              <a:rPr lang="en-US" dirty="0"/>
              <a:t>You won't be able to pay attention well, and you won't be able to control your attitude. </a:t>
            </a:r>
          </a:p>
          <a:p>
            <a:pPr lvl="0"/>
            <a:endParaRPr lang="en-US" dirty="0"/>
          </a:p>
          <a:p>
            <a:pPr lvl="0"/>
            <a:r>
              <a:rPr lang="en-US" dirty="0"/>
              <a:t>If you're vaping, you're doing it FOR the nicotine, but you're exposing yourself to a lot of other chemicals that will hurt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638800" cy="3073400"/>
          </a:xfrm>
          <a:prstGeom prst="rect">
            <a:avLst/>
          </a:prstGeom>
        </p:spPr>
        <p:txBody>
          <a:bodyPr vert="horz" lIns="91440" tIns="45720" rIns="91440" bIns="45720" rtlCol="0"/>
          <a:lstStyle/>
          <a:p>
            <a:pPr lvl="0"/>
            <a:r>
              <a:rPr lang="en-US" dirty="0"/>
              <a:t>Let's talk about how nicotine addiction works. We're going to go over the color wheel you see here. </a:t>
            </a:r>
          </a:p>
          <a:p>
            <a:pPr lvl="0"/>
            <a:endParaRPr lang="en-US" dirty="0"/>
          </a:p>
          <a:p>
            <a:pPr lvl="0"/>
            <a:r>
              <a:rPr lang="en-US" dirty="0"/>
              <a:t>First, we have the vape in the yellow.</a:t>
            </a:r>
          </a:p>
          <a:p>
            <a:pPr lvl="0"/>
            <a:endParaRPr lang="en-US" dirty="0"/>
          </a:p>
          <a:p>
            <a:pPr lvl="0"/>
            <a:r>
              <a:rPr lang="en-US" dirty="0"/>
              <a:t>Next, we have your big, smart, brain in the purple. When you vape, it causes a rush type of feeling like you would when you're hanging upside down on the monkey bars for too long. </a:t>
            </a:r>
          </a:p>
          <a:p>
            <a:pPr lvl="0"/>
            <a:endParaRPr lang="en-US" dirty="0"/>
          </a:p>
          <a:p>
            <a:pPr lvl="0"/>
            <a:r>
              <a:rPr lang="en-US" dirty="0"/>
              <a:t>It travels to your brain as fast as you can sing the first line of Old McDonald Had a Farm. </a:t>
            </a:r>
            <a:r>
              <a:rPr lang="en-US" dirty="0" err="1"/>
              <a:t>Thats</a:t>
            </a:r>
            <a:r>
              <a:rPr lang="en-US" dirty="0"/>
              <a:t> really fast.</a:t>
            </a:r>
          </a:p>
          <a:p>
            <a:pPr lvl="0"/>
            <a:endParaRPr lang="en-US" dirty="0"/>
          </a:p>
          <a:p>
            <a:pPr lvl="0"/>
            <a:r>
              <a:rPr lang="en-US" dirty="0"/>
              <a:t>The more that you use the vape or e-cig, the more you want it, and when you don't have it, makes you freak out like the guy in the pink when you don't have it. </a:t>
            </a:r>
          </a:p>
          <a:p>
            <a:pPr lvl="0"/>
            <a:endParaRPr lang="en-US" dirty="0"/>
          </a:p>
          <a:p>
            <a:pPr lvl="0"/>
            <a:r>
              <a:rPr lang="en-US" dirty="0"/>
              <a:t>When you stop using it, it makes you feel sick, and sometimes it makes your body and head hurt. So, your brain and body are screaming at you loud like a microphone to do it again to get rid of those bad feelings just like what you see in the light orange color. </a:t>
            </a:r>
          </a:p>
          <a:p>
            <a:pPr lvl="0"/>
            <a:endParaRPr lang="en-US" dirty="0"/>
          </a:p>
          <a:p>
            <a:pPr lvl="0"/>
            <a:r>
              <a:rPr lang="en-US" dirty="0"/>
              <a:t>This is how a nicotine addiction or habit is beginning. Then the cycle starts over again.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86400" cy="2921000"/>
          </a:xfrm>
          <a:prstGeom prst="rect">
            <a:avLst/>
          </a:prstGeom>
        </p:spPr>
        <p:txBody>
          <a:bodyPr vert="horz" lIns="91440" tIns="45720" rIns="91440" bIns="45720" rtlCol="0"/>
          <a:lstStyle/>
          <a:p>
            <a:pPr lvl="0"/>
            <a:r>
              <a:rPr lang="en-US" dirty="0"/>
              <a:t>Did you all see what she did in the video?</a:t>
            </a:r>
          </a:p>
          <a:p>
            <a:pPr lvl="0"/>
            <a:endParaRPr lang="en-US" dirty="0"/>
          </a:p>
          <a:p>
            <a:pPr lvl="0"/>
            <a:r>
              <a:rPr lang="en-US" dirty="0"/>
              <a:t>She stuck her hand inside of a toilet because she dropped her vape. She wanted it that bad.</a:t>
            </a:r>
          </a:p>
          <a:p>
            <a:pPr lvl="0"/>
            <a:endParaRPr lang="en-US" dirty="0"/>
          </a:p>
          <a:p>
            <a:pPr lvl="0"/>
            <a:r>
              <a:rPr lang="en-US" dirty="0"/>
              <a:t>Then, she shook the water off of it, and used it before going out of the bathroom. Putting water from the toilet in her mouth. Can you imagine how gross that is?</a:t>
            </a:r>
          </a:p>
          <a:p>
            <a:pPr lvl="0"/>
            <a:endParaRPr lang="en-US" dirty="0"/>
          </a:p>
          <a:p>
            <a:pPr lvl="0"/>
            <a:r>
              <a:rPr lang="en-US" dirty="0"/>
              <a:t>That is a HUGE sign that shows what the addiction of nicotine can do to you. Because I know I would NEVER get anything out of the toilet and put it in my mouth.</a:t>
            </a:r>
          </a:p>
          <a:p>
            <a:pPr lvl="0"/>
            <a:endParaRPr lang="en-US" dirty="0"/>
          </a:p>
          <a:p>
            <a:pPr lvl="0"/>
            <a:r>
              <a:rPr lang="en-US" dirty="0"/>
              <a:t>Would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11.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7.svg"/><Relationship Id="rId3" Type="http://schemas.openxmlformats.org/officeDocument/2006/relationships/image" Target="../media/image92.png"/><Relationship Id="rId21" Type="http://schemas.openxmlformats.org/officeDocument/2006/relationships/image" Target="../media/image110.sv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6.png"/><Relationship Id="rId2" Type="http://schemas.openxmlformats.org/officeDocument/2006/relationships/notesSlide" Target="../notesSlides/notesSlide11.xml"/><Relationship Id="rId16" Type="http://schemas.openxmlformats.org/officeDocument/2006/relationships/image" Target="../media/image105.sv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svg"/><Relationship Id="rId19" Type="http://schemas.openxmlformats.org/officeDocument/2006/relationships/image" Target="../media/image108.pn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svg"/></Relationships>
</file>

<file path=ppt/slides/_rels/slide12.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openxmlformats.org/officeDocument/2006/relationships/image" Target="../media/image28.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svg"/><Relationship Id="rId2" Type="http://schemas.openxmlformats.org/officeDocument/2006/relationships/notesSlide" Target="../notesSlides/notesSlide12.xml"/><Relationship Id="rId16"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5.png"/><Relationship Id="rId5" Type="http://schemas.openxmlformats.org/officeDocument/2006/relationships/image" Target="../media/image5.png"/><Relationship Id="rId15" Type="http://schemas.openxmlformats.org/officeDocument/2006/relationships/image" Target="../media/image119.png"/><Relationship Id="rId10" Type="http://schemas.openxmlformats.org/officeDocument/2006/relationships/image" Target="../media/image114.svg"/><Relationship Id="rId4" Type="http://schemas.openxmlformats.org/officeDocument/2006/relationships/image" Target="../media/image29.svg"/><Relationship Id="rId9" Type="http://schemas.openxmlformats.org/officeDocument/2006/relationships/image" Target="../media/image113.png"/><Relationship Id="rId14" Type="http://schemas.openxmlformats.org/officeDocument/2006/relationships/image" Target="../media/image118.png"/></Relationships>
</file>

<file path=ppt/slides/_rels/slide13.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28.jpeg"/><Relationship Id="rId18" Type="http://schemas.openxmlformats.org/officeDocument/2006/relationships/image" Target="../media/image133.jpeg"/><Relationship Id="rId3" Type="http://schemas.openxmlformats.org/officeDocument/2006/relationships/image" Target="../media/image122.png"/><Relationship Id="rId7" Type="http://schemas.openxmlformats.org/officeDocument/2006/relationships/image" Target="../media/image124.png"/><Relationship Id="rId12" Type="http://schemas.openxmlformats.org/officeDocument/2006/relationships/image" Target="../media/image127.svg"/><Relationship Id="rId17" Type="http://schemas.openxmlformats.org/officeDocument/2006/relationships/image" Target="../media/image132.jpeg"/><Relationship Id="rId2" Type="http://schemas.openxmlformats.org/officeDocument/2006/relationships/notesSlide" Target="../notesSlides/notesSlide13.xml"/><Relationship Id="rId16"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6.png"/><Relationship Id="rId5" Type="http://schemas.openxmlformats.org/officeDocument/2006/relationships/image" Target="../media/image5.png"/><Relationship Id="rId15" Type="http://schemas.openxmlformats.org/officeDocument/2006/relationships/image" Target="../media/image130.jpeg"/><Relationship Id="rId10" Type="http://schemas.openxmlformats.org/officeDocument/2006/relationships/image" Target="../media/image75.svg"/><Relationship Id="rId19" Type="http://schemas.openxmlformats.org/officeDocument/2006/relationships/image" Target="../media/image134.png"/><Relationship Id="rId4" Type="http://schemas.openxmlformats.org/officeDocument/2006/relationships/image" Target="../media/image123.svg"/><Relationship Id="rId9" Type="http://schemas.openxmlformats.org/officeDocument/2006/relationships/image" Target="../media/image74.png"/><Relationship Id="rId14" Type="http://schemas.openxmlformats.org/officeDocument/2006/relationships/image" Target="../media/image1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8.png"/><Relationship Id="rId3" Type="http://schemas.openxmlformats.org/officeDocument/2006/relationships/image" Target="../media/image19.png"/><Relationship Id="rId7" Type="http://schemas.openxmlformats.org/officeDocument/2006/relationships/image" Target="../media/image15.png"/><Relationship Id="rId12" Type="http://schemas.openxmlformats.org/officeDocument/2006/relationships/image" Target="../media/image13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6.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21.png"/><Relationship Id="rId14" Type="http://schemas.openxmlformats.org/officeDocument/2006/relationships/image" Target="../media/image139.pn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1.png"/><Relationship Id="rId18" Type="http://schemas.openxmlformats.org/officeDocument/2006/relationships/image" Target="../media/image145.png"/><Relationship Id="rId3" Type="http://schemas.openxmlformats.org/officeDocument/2006/relationships/image" Target="../media/image28.png"/><Relationship Id="rId7" Type="http://schemas.openxmlformats.org/officeDocument/2006/relationships/image" Target="../media/image9.png"/><Relationship Id="rId12" Type="http://schemas.openxmlformats.org/officeDocument/2006/relationships/image" Target="../media/image141.svg"/><Relationship Id="rId17" Type="http://schemas.openxmlformats.org/officeDocument/2006/relationships/image" Target="../media/image144.png"/><Relationship Id="rId2" Type="http://schemas.openxmlformats.org/officeDocument/2006/relationships/notesSlide" Target="../notesSlides/notesSlide16.xml"/><Relationship Id="rId16" Type="http://schemas.openxmlformats.org/officeDocument/2006/relationships/image" Target="../media/image143.png"/><Relationship Id="rId20"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40.png"/><Relationship Id="rId5" Type="http://schemas.openxmlformats.org/officeDocument/2006/relationships/image" Target="../media/image7.png"/><Relationship Id="rId15" Type="http://schemas.openxmlformats.org/officeDocument/2006/relationships/image" Target="../media/image142.png"/><Relationship Id="rId10" Type="http://schemas.openxmlformats.org/officeDocument/2006/relationships/image" Target="../media/image49.svg"/><Relationship Id="rId19" Type="http://schemas.openxmlformats.org/officeDocument/2006/relationships/image" Target="../media/image146.png"/><Relationship Id="rId4" Type="http://schemas.openxmlformats.org/officeDocument/2006/relationships/image" Target="../media/image29.svg"/><Relationship Id="rId9" Type="http://schemas.openxmlformats.org/officeDocument/2006/relationships/image" Target="../media/image48.png"/><Relationship Id="rId14"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151.svg"/><Relationship Id="rId13" Type="http://schemas.openxmlformats.org/officeDocument/2006/relationships/image" Target="../media/image24.png"/><Relationship Id="rId18" Type="http://schemas.openxmlformats.org/officeDocument/2006/relationships/image" Target="../media/image157.svg"/><Relationship Id="rId3" Type="http://schemas.openxmlformats.org/officeDocument/2006/relationships/image" Target="../media/image148.png"/><Relationship Id="rId7" Type="http://schemas.openxmlformats.org/officeDocument/2006/relationships/image" Target="../media/image150.png"/><Relationship Id="rId12" Type="http://schemas.openxmlformats.org/officeDocument/2006/relationships/image" Target="../media/image16.svg"/><Relationship Id="rId17" Type="http://schemas.openxmlformats.org/officeDocument/2006/relationships/image" Target="../media/image156.png"/><Relationship Id="rId2" Type="http://schemas.openxmlformats.org/officeDocument/2006/relationships/notesSlide" Target="../notesSlides/notesSlide17.xml"/><Relationship Id="rId16" Type="http://schemas.openxmlformats.org/officeDocument/2006/relationships/image" Target="../media/image155.svg"/><Relationship Id="rId20" Type="http://schemas.openxmlformats.org/officeDocument/2006/relationships/image" Target="../media/image159.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15.png"/><Relationship Id="rId5" Type="http://schemas.openxmlformats.org/officeDocument/2006/relationships/image" Target="../media/image28.png"/><Relationship Id="rId15" Type="http://schemas.openxmlformats.org/officeDocument/2006/relationships/image" Target="../media/image154.png"/><Relationship Id="rId10" Type="http://schemas.openxmlformats.org/officeDocument/2006/relationships/image" Target="../media/image153.svg"/><Relationship Id="rId19" Type="http://schemas.openxmlformats.org/officeDocument/2006/relationships/image" Target="../media/image158.png"/><Relationship Id="rId4" Type="http://schemas.openxmlformats.org/officeDocument/2006/relationships/image" Target="../media/image149.svg"/><Relationship Id="rId9" Type="http://schemas.openxmlformats.org/officeDocument/2006/relationships/image" Target="../media/image152.png"/><Relationship Id="rId14" Type="http://schemas.openxmlformats.org/officeDocument/2006/relationships/image" Target="../media/image25.svg"/></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64.png"/><Relationship Id="rId3" Type="http://schemas.openxmlformats.org/officeDocument/2006/relationships/image" Target="../media/image28.png"/><Relationship Id="rId7" Type="http://schemas.openxmlformats.org/officeDocument/2006/relationships/image" Target="../media/image24.png"/><Relationship Id="rId12" Type="http://schemas.openxmlformats.org/officeDocument/2006/relationships/image" Target="../media/image163.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62.png"/><Relationship Id="rId5" Type="http://schemas.openxmlformats.org/officeDocument/2006/relationships/image" Target="../media/image15.png"/><Relationship Id="rId15" Type="http://schemas.openxmlformats.org/officeDocument/2006/relationships/image" Target="../media/image166.svg"/><Relationship Id="rId10" Type="http://schemas.openxmlformats.org/officeDocument/2006/relationships/image" Target="../media/image161.svg"/><Relationship Id="rId4" Type="http://schemas.openxmlformats.org/officeDocument/2006/relationships/image" Target="../media/image29.svg"/><Relationship Id="rId9" Type="http://schemas.openxmlformats.org/officeDocument/2006/relationships/image" Target="../media/image160.png"/><Relationship Id="rId14" Type="http://schemas.openxmlformats.org/officeDocument/2006/relationships/image" Target="../media/image165.png"/></Relationships>
</file>

<file path=ppt/slides/_rels/slide19.xml.rels><?xml version="1.0" encoding="UTF-8" standalone="yes"?>
<Relationships xmlns="http://schemas.openxmlformats.org/package/2006/relationships"><Relationship Id="rId8" Type="http://schemas.openxmlformats.org/officeDocument/2006/relationships/image" Target="../media/image168.svg"/><Relationship Id="rId13" Type="http://schemas.openxmlformats.org/officeDocument/2006/relationships/image" Target="../media/image173.png"/><Relationship Id="rId3" Type="http://schemas.openxmlformats.org/officeDocument/2006/relationships/image" Target="../media/image1.png"/><Relationship Id="rId7" Type="http://schemas.openxmlformats.org/officeDocument/2006/relationships/image" Target="../media/image167.png"/><Relationship Id="rId12" Type="http://schemas.openxmlformats.org/officeDocument/2006/relationships/image" Target="../media/image172.svg"/><Relationship Id="rId17" Type="http://schemas.openxmlformats.org/officeDocument/2006/relationships/image" Target="../media/image177.svg"/><Relationship Id="rId2" Type="http://schemas.openxmlformats.org/officeDocument/2006/relationships/notesSlide" Target="../notesSlides/notesSlide19.xml"/><Relationship Id="rId16"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171.png"/><Relationship Id="rId5" Type="http://schemas.openxmlformats.org/officeDocument/2006/relationships/image" Target="../media/image44.png"/><Relationship Id="rId15" Type="http://schemas.openxmlformats.org/officeDocument/2006/relationships/image" Target="../media/image175.png"/><Relationship Id="rId10" Type="http://schemas.openxmlformats.org/officeDocument/2006/relationships/image" Target="../media/image170.svg"/><Relationship Id="rId4" Type="http://schemas.openxmlformats.org/officeDocument/2006/relationships/image" Target="../media/image2.svg"/><Relationship Id="rId9" Type="http://schemas.openxmlformats.org/officeDocument/2006/relationships/image" Target="../media/image169.png"/><Relationship Id="rId14" Type="http://schemas.openxmlformats.org/officeDocument/2006/relationships/image" Target="../media/image174.sv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178.png"/><Relationship Id="rId18" Type="http://schemas.openxmlformats.org/officeDocument/2006/relationships/image" Target="../media/image181.png"/><Relationship Id="rId3" Type="http://schemas.openxmlformats.org/officeDocument/2006/relationships/image" Target="../media/image7.png"/><Relationship Id="rId21" Type="http://schemas.openxmlformats.org/officeDocument/2006/relationships/image" Target="../media/image184.svg"/><Relationship Id="rId7" Type="http://schemas.openxmlformats.org/officeDocument/2006/relationships/image" Target="../media/image44.png"/><Relationship Id="rId12" Type="http://schemas.openxmlformats.org/officeDocument/2006/relationships/image" Target="../media/image64.svg"/><Relationship Id="rId17" Type="http://schemas.openxmlformats.org/officeDocument/2006/relationships/image" Target="../media/image39.svg"/><Relationship Id="rId2" Type="http://schemas.openxmlformats.org/officeDocument/2006/relationships/notesSlide" Target="../notesSlides/notesSlide20.xml"/><Relationship Id="rId16" Type="http://schemas.openxmlformats.org/officeDocument/2006/relationships/image" Target="../media/image38.png"/><Relationship Id="rId20"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63.png"/><Relationship Id="rId5" Type="http://schemas.openxmlformats.org/officeDocument/2006/relationships/image" Target="../media/image9.png"/><Relationship Id="rId15" Type="http://schemas.openxmlformats.org/officeDocument/2006/relationships/image" Target="../media/image180.svg"/><Relationship Id="rId23" Type="http://schemas.openxmlformats.org/officeDocument/2006/relationships/image" Target="../media/image186.svg"/><Relationship Id="rId10" Type="http://schemas.openxmlformats.org/officeDocument/2006/relationships/image" Target="../media/image6.svg"/><Relationship Id="rId19" Type="http://schemas.openxmlformats.org/officeDocument/2006/relationships/image" Target="../media/image182.svg"/><Relationship Id="rId4" Type="http://schemas.openxmlformats.org/officeDocument/2006/relationships/image" Target="../media/image8.svg"/><Relationship Id="rId9" Type="http://schemas.openxmlformats.org/officeDocument/2006/relationships/image" Target="../media/image5.png"/><Relationship Id="rId14" Type="http://schemas.openxmlformats.org/officeDocument/2006/relationships/image" Target="../media/image179.png"/><Relationship Id="rId22" Type="http://schemas.openxmlformats.org/officeDocument/2006/relationships/image" Target="../media/image185.png"/></Relationships>
</file>

<file path=ppt/slides/_rels/slide21.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0.svg"/><Relationship Id="rId5" Type="http://schemas.openxmlformats.org/officeDocument/2006/relationships/image" Target="../media/image189.png"/><Relationship Id="rId4" Type="http://schemas.openxmlformats.org/officeDocument/2006/relationships/image" Target="../media/image188.svg"/><Relationship Id="rId9" Type="http://schemas.openxmlformats.org/officeDocument/2006/relationships/image" Target="../media/image193.png"/></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96.png"/><Relationship Id="rId3" Type="http://schemas.openxmlformats.org/officeDocument/2006/relationships/image" Target="../media/image7.png"/><Relationship Id="rId7" Type="http://schemas.openxmlformats.org/officeDocument/2006/relationships/image" Target="../media/image28.png"/><Relationship Id="rId12" Type="http://schemas.openxmlformats.org/officeDocument/2006/relationships/image" Target="../media/image41.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0.png"/><Relationship Id="rId5" Type="http://schemas.openxmlformats.org/officeDocument/2006/relationships/image" Target="../media/image9.png"/><Relationship Id="rId10" Type="http://schemas.openxmlformats.org/officeDocument/2006/relationships/image" Target="../media/image195.svg"/><Relationship Id="rId4" Type="http://schemas.openxmlformats.org/officeDocument/2006/relationships/image" Target="../media/image8.svg"/><Relationship Id="rId9" Type="http://schemas.openxmlformats.org/officeDocument/2006/relationships/image" Target="../media/image194.png"/><Relationship Id="rId14" Type="http://schemas.openxmlformats.org/officeDocument/2006/relationships/image" Target="../media/image197.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15.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16.svg"/><Relationship Id="rId9" Type="http://schemas.openxmlformats.org/officeDocument/2006/relationships/image" Target="../media/image28.png"/><Relationship Id="rId14"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28.png"/><Relationship Id="rId12" Type="http://schemas.openxmlformats.org/officeDocument/2006/relationships/image" Target="../media/image4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0.png"/><Relationship Id="rId5" Type="http://schemas.openxmlformats.org/officeDocument/2006/relationships/image" Target="../media/image9.png"/><Relationship Id="rId10" Type="http://schemas.openxmlformats.org/officeDocument/2006/relationships/image" Target="../media/image6.svg"/><Relationship Id="rId4" Type="http://schemas.openxmlformats.org/officeDocument/2006/relationships/image" Target="../media/image8.svg"/><Relationship Id="rId9" Type="http://schemas.openxmlformats.org/officeDocument/2006/relationships/image" Target="../media/image5.png"/><Relationship Id="rId14"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4.png"/><Relationship Id="rId21" Type="http://schemas.openxmlformats.org/officeDocument/2006/relationships/image" Target="../media/image58.png"/><Relationship Id="rId7" Type="http://schemas.openxmlformats.org/officeDocument/2006/relationships/image" Target="../media/image19.png"/><Relationship Id="rId12" Type="http://schemas.openxmlformats.org/officeDocument/2006/relationships/image" Target="../media/image25.svg"/><Relationship Id="rId17" Type="http://schemas.openxmlformats.org/officeDocument/2006/relationships/image" Target="../media/image54.png"/><Relationship Id="rId2" Type="http://schemas.openxmlformats.org/officeDocument/2006/relationships/notesSlide" Target="../notesSlides/notesSlide6.xml"/><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24.png"/><Relationship Id="rId5" Type="http://schemas.openxmlformats.org/officeDocument/2006/relationships/image" Target="../media/image46.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9.svg"/><Relationship Id="rId19" Type="http://schemas.openxmlformats.org/officeDocument/2006/relationships/image" Target="../media/image56.png"/><Relationship Id="rId4" Type="http://schemas.openxmlformats.org/officeDocument/2006/relationships/image" Target="../media/image45.svg"/><Relationship Id="rId9" Type="http://schemas.openxmlformats.org/officeDocument/2006/relationships/image" Target="../media/image48.png"/><Relationship Id="rId14" Type="http://schemas.openxmlformats.org/officeDocument/2006/relationships/image" Target="../media/image51.svg"/><Relationship Id="rId22" Type="http://schemas.openxmlformats.org/officeDocument/2006/relationships/image" Target="../media/image59.sv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46.png"/><Relationship Id="rId12" Type="http://schemas.openxmlformats.org/officeDocument/2006/relationships/image" Target="../media/image64.svg"/><Relationship Id="rId17" Type="http://schemas.openxmlformats.org/officeDocument/2006/relationships/image" Target="../media/image69.png"/><Relationship Id="rId2" Type="http://schemas.openxmlformats.org/officeDocument/2006/relationships/notesSlide" Target="../notesSlides/notesSlide7.xml"/><Relationship Id="rId16"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63.png"/><Relationship Id="rId5" Type="http://schemas.openxmlformats.org/officeDocument/2006/relationships/image" Target="../media/image19.png"/><Relationship Id="rId15" Type="http://schemas.openxmlformats.org/officeDocument/2006/relationships/image" Target="../media/image67.png"/><Relationship Id="rId10" Type="http://schemas.openxmlformats.org/officeDocument/2006/relationships/image" Target="../media/image49.svg"/><Relationship Id="rId19" Type="http://schemas.openxmlformats.org/officeDocument/2006/relationships/image" Target="../media/image71.svg"/><Relationship Id="rId4" Type="http://schemas.openxmlformats.org/officeDocument/2006/relationships/image" Target="../media/image62.svg"/><Relationship Id="rId9" Type="http://schemas.openxmlformats.org/officeDocument/2006/relationships/image" Target="../media/image48.png"/><Relationship Id="rId14" Type="http://schemas.openxmlformats.org/officeDocument/2006/relationships/image" Target="../media/image66.sv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png"/><Relationship Id="rId18" Type="http://schemas.openxmlformats.org/officeDocument/2006/relationships/image" Target="../media/image77.svg"/><Relationship Id="rId3" Type="http://schemas.openxmlformats.org/officeDocument/2006/relationships/image" Target="../media/image72.png"/><Relationship Id="rId21" Type="http://schemas.openxmlformats.org/officeDocument/2006/relationships/image" Target="../media/image78.png"/><Relationship Id="rId7" Type="http://schemas.openxmlformats.org/officeDocument/2006/relationships/image" Target="../media/image17.png"/><Relationship Id="rId12" Type="http://schemas.openxmlformats.org/officeDocument/2006/relationships/image" Target="../media/image10.svg"/><Relationship Id="rId17" Type="http://schemas.openxmlformats.org/officeDocument/2006/relationships/image" Target="../media/image76.png"/><Relationship Id="rId25" Type="http://schemas.openxmlformats.org/officeDocument/2006/relationships/image" Target="../media/image82.svg"/><Relationship Id="rId2" Type="http://schemas.openxmlformats.org/officeDocument/2006/relationships/notesSlide" Target="../notesSlides/notesSlide8.xml"/><Relationship Id="rId16" Type="http://schemas.openxmlformats.org/officeDocument/2006/relationships/image" Target="../media/image75.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9.png"/><Relationship Id="rId24" Type="http://schemas.openxmlformats.org/officeDocument/2006/relationships/image" Target="../media/image81.png"/><Relationship Id="rId5" Type="http://schemas.openxmlformats.org/officeDocument/2006/relationships/image" Target="../media/image19.png"/><Relationship Id="rId15" Type="http://schemas.openxmlformats.org/officeDocument/2006/relationships/image" Target="../media/image74.png"/><Relationship Id="rId23" Type="http://schemas.openxmlformats.org/officeDocument/2006/relationships/image" Target="../media/image80.svg"/><Relationship Id="rId10" Type="http://schemas.openxmlformats.org/officeDocument/2006/relationships/image" Target="../media/image8.svg"/><Relationship Id="rId19" Type="http://schemas.openxmlformats.org/officeDocument/2006/relationships/image" Target="../media/image34.png"/><Relationship Id="rId4" Type="http://schemas.openxmlformats.org/officeDocument/2006/relationships/image" Target="../media/image73.svg"/><Relationship Id="rId9" Type="http://schemas.openxmlformats.org/officeDocument/2006/relationships/image" Target="../media/image7.png"/><Relationship Id="rId14" Type="http://schemas.openxmlformats.org/officeDocument/2006/relationships/image" Target="../media/image22.svg"/><Relationship Id="rId22"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0"/>
            <a:ext cx="2745692" cy="369168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176447" y="5238666"/>
            <a:ext cx="5111553" cy="411480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4482" y="7228566"/>
            <a:ext cx="3341816" cy="2410285"/>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15715">
            <a:off x="13484743" y="-4753485"/>
            <a:ext cx="9606513" cy="8886025"/>
          </a:xfrm>
          <a:prstGeom prst="rect">
            <a:avLst/>
          </a:prstGeom>
        </p:spPr>
      </p:pic>
      <p:sp>
        <p:nvSpPr>
          <p:cNvPr id="6" name="TextBox 6"/>
          <p:cNvSpPr txBox="1"/>
          <p:nvPr/>
        </p:nvSpPr>
        <p:spPr>
          <a:xfrm>
            <a:off x="1692113" y="2443987"/>
            <a:ext cx="14662536" cy="5827483"/>
          </a:xfrm>
          <a:prstGeom prst="rect">
            <a:avLst/>
          </a:prstGeom>
        </p:spPr>
        <p:txBody>
          <a:bodyPr lIns="0" tIns="0" rIns="0" bIns="0" rtlCol="0" anchor="t">
            <a:spAutoFit/>
          </a:bodyPr>
          <a:lstStyle/>
          <a:p>
            <a:pPr algn="ctr">
              <a:lnSpc>
                <a:spcPts val="14928"/>
              </a:lnSpc>
            </a:pPr>
            <a:r>
              <a:rPr lang="en-US" sz="14928">
                <a:solidFill>
                  <a:srgbClr val="303A61"/>
                </a:solidFill>
                <a:latin typeface="Bobby Jones"/>
              </a:rPr>
              <a:t>VAPING </a:t>
            </a:r>
          </a:p>
          <a:p>
            <a:pPr algn="ctr">
              <a:lnSpc>
                <a:spcPts val="14928"/>
              </a:lnSpc>
            </a:pPr>
            <a:r>
              <a:rPr lang="en-US" sz="14928">
                <a:solidFill>
                  <a:srgbClr val="303A61"/>
                </a:solidFill>
                <a:latin typeface="Bobby Jones"/>
              </a:rPr>
              <a:t>&amp;</a:t>
            </a:r>
          </a:p>
          <a:p>
            <a:pPr algn="ctr">
              <a:lnSpc>
                <a:spcPts val="14928"/>
              </a:lnSpc>
            </a:pPr>
            <a:r>
              <a:rPr lang="en-US" sz="14928">
                <a:solidFill>
                  <a:srgbClr val="303A61"/>
                </a:solidFill>
                <a:latin typeface="Bobby Jones"/>
              </a:rPr>
              <a:t>E-CIGARETTES</a:t>
            </a:r>
          </a:p>
        </p:txBody>
      </p:sp>
      <p:sp>
        <p:nvSpPr>
          <p:cNvPr id="7" name="TextBox 7"/>
          <p:cNvSpPr txBox="1"/>
          <p:nvPr/>
        </p:nvSpPr>
        <p:spPr>
          <a:xfrm>
            <a:off x="6690508" y="1145908"/>
            <a:ext cx="4906983" cy="699935"/>
          </a:xfrm>
          <a:prstGeom prst="rect">
            <a:avLst/>
          </a:prstGeom>
        </p:spPr>
        <p:txBody>
          <a:bodyPr wrap="square" lIns="0" tIns="0" rIns="0" bIns="0" rtlCol="0" anchor="t">
            <a:spAutoFit/>
          </a:bodyPr>
          <a:lstStyle/>
          <a:p>
            <a:pPr algn="ctr">
              <a:lnSpc>
                <a:spcPts val="5850"/>
              </a:lnSpc>
            </a:pPr>
            <a:r>
              <a:rPr lang="en-US" sz="4500" spc="130" dirty="0">
                <a:solidFill>
                  <a:srgbClr val="191919"/>
                </a:solidFill>
                <a:latin typeface="Bobby Jones Bold"/>
              </a:rPr>
              <a:t>LET'S LEARN ABOUT</a:t>
            </a:r>
          </a:p>
        </p:txBody>
      </p:sp>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512145" y="1039472"/>
            <a:ext cx="2439962" cy="26629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6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112528" y="432356"/>
            <a:ext cx="14353099" cy="95089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3305" y="137850"/>
            <a:ext cx="5009533" cy="67355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5715">
            <a:off x="14086591" y="-5185679"/>
            <a:ext cx="9606513" cy="888602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67748" y="346561"/>
            <a:ext cx="1250020" cy="1364279"/>
          </a:xfrm>
          <a:prstGeom prst="rect">
            <a:avLst/>
          </a:prstGeom>
        </p:spPr>
      </p:pic>
      <p:pic>
        <p:nvPicPr>
          <p:cNvPr id="6" name="Picture 6"/>
          <p:cNvPicPr>
            <a:picLocks noChangeAspect="1"/>
          </p:cNvPicPr>
          <p:nvPr/>
        </p:nvPicPr>
        <p:blipFill>
          <a:blip r:embed="rId10"/>
          <a:srcRect/>
          <a:stretch>
            <a:fillRect/>
          </a:stretch>
        </p:blipFill>
        <p:spPr>
          <a:xfrm>
            <a:off x="2039381" y="6986110"/>
            <a:ext cx="2901134" cy="2961179"/>
          </a:xfrm>
          <a:prstGeom prst="rect">
            <a:avLst/>
          </a:prstGeom>
        </p:spPr>
      </p:pic>
      <p:sp>
        <p:nvSpPr>
          <p:cNvPr id="7" name="TextBox 7"/>
          <p:cNvSpPr txBox="1"/>
          <p:nvPr/>
        </p:nvSpPr>
        <p:spPr>
          <a:xfrm>
            <a:off x="624098" y="190500"/>
            <a:ext cx="4070798" cy="4664577"/>
          </a:xfrm>
          <a:prstGeom prst="rect">
            <a:avLst/>
          </a:prstGeom>
        </p:spPr>
        <p:txBody>
          <a:bodyPr lIns="0" tIns="0" rIns="0" bIns="0" rtlCol="0" anchor="t">
            <a:spAutoFit/>
          </a:bodyPr>
          <a:lstStyle/>
          <a:p>
            <a:pPr algn="ctr">
              <a:lnSpc>
                <a:spcPts val="12143"/>
              </a:lnSpc>
            </a:pPr>
            <a:r>
              <a:rPr lang="en-US" sz="11039">
                <a:solidFill>
                  <a:srgbClr val="F6FAEF"/>
                </a:solidFill>
                <a:latin typeface="Bobby Jones"/>
              </a:rPr>
              <a:t>VAPES HURT YOU</a:t>
            </a:r>
          </a:p>
        </p:txBody>
      </p:sp>
      <p:sp>
        <p:nvSpPr>
          <p:cNvPr id="8" name="TextBox 8"/>
          <p:cNvSpPr txBox="1"/>
          <p:nvPr/>
        </p:nvSpPr>
        <p:spPr>
          <a:xfrm>
            <a:off x="11117870" y="6873357"/>
            <a:ext cx="5873827" cy="2930482"/>
          </a:xfrm>
          <a:prstGeom prst="rect">
            <a:avLst/>
          </a:prstGeom>
        </p:spPr>
        <p:txBody>
          <a:bodyPr wrap="square" lIns="0" tIns="0" rIns="0" bIns="0" rtlCol="0" anchor="t">
            <a:spAutoFit/>
          </a:bodyPr>
          <a:lstStyle/>
          <a:p>
            <a:pPr>
              <a:lnSpc>
                <a:spcPts val="5759"/>
              </a:lnSpc>
            </a:pPr>
            <a:r>
              <a:rPr lang="en-US" sz="4799" spc="479" dirty="0">
                <a:solidFill>
                  <a:schemeClr val="bg1">
                    <a:lumMod val="95000"/>
                  </a:schemeClr>
                </a:solidFill>
                <a:latin typeface="Bobby Jones"/>
              </a:rPr>
              <a:t>EXPLOSIONS BELONG IN ACTION MOVIES, NOT ON YOUR FACE.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17300">
            <a:off x="14103841" y="-1730639"/>
            <a:ext cx="7642611" cy="793007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31806" y="0"/>
            <a:ext cx="3956194" cy="338074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03694">
            <a:off x="-2755906" y="-665784"/>
            <a:ext cx="5092713" cy="3388969"/>
          </a:xfrm>
          <a:prstGeom prst="rect">
            <a:avLst/>
          </a:prstGeom>
        </p:spPr>
      </p:pic>
      <p:sp>
        <p:nvSpPr>
          <p:cNvPr id="5" name="TextBox 5"/>
          <p:cNvSpPr txBox="1"/>
          <p:nvPr/>
        </p:nvSpPr>
        <p:spPr>
          <a:xfrm>
            <a:off x="1028700" y="2743200"/>
            <a:ext cx="14739623" cy="3038475"/>
          </a:xfrm>
          <a:prstGeom prst="rect">
            <a:avLst/>
          </a:prstGeom>
        </p:spPr>
        <p:txBody>
          <a:bodyPr lIns="0" tIns="0" rIns="0" bIns="0" rtlCol="0" anchor="t">
            <a:spAutoFit/>
          </a:bodyPr>
          <a:lstStyle/>
          <a:p>
            <a:pPr algn="ctr">
              <a:lnSpc>
                <a:spcPts val="11867"/>
              </a:lnSpc>
            </a:pPr>
            <a:r>
              <a:rPr lang="en-US" sz="9889" spc="988">
                <a:solidFill>
                  <a:srgbClr val="191919"/>
                </a:solidFill>
                <a:latin typeface="Bobby Jones"/>
              </a:rPr>
              <a:t>HOW DO THEY HOOK YOU?</a:t>
            </a: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21171" y="7176754"/>
            <a:ext cx="22809171" cy="4531023"/>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606023" y="3910346"/>
            <a:ext cx="1585951" cy="3742658"/>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22072" flipH="1">
            <a:off x="5693593" y="8208282"/>
            <a:ext cx="2379644" cy="2100036"/>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17330" flipH="1">
            <a:off x="9406542" y="8302903"/>
            <a:ext cx="1326735" cy="1170844"/>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7653004"/>
            <a:ext cx="1690547" cy="2633996"/>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5273" y="8738130"/>
            <a:ext cx="1360477" cy="1535094"/>
          </a:xfrm>
          <a:prstGeom prst="rect">
            <a:avLst/>
          </a:prstGeom>
        </p:spPr>
      </p:pic>
      <p:pic>
        <p:nvPicPr>
          <p:cNvPr id="12" name="Picture 12"/>
          <p:cNvPicPr>
            <a:picLocks noChangeAspect="1"/>
          </p:cNvPicPr>
          <p:nvPr/>
        </p:nvPicPr>
        <p:blipFill>
          <a:blip r:embed="rId19"/>
          <a:srcRect/>
          <a:stretch>
            <a:fillRect/>
          </a:stretch>
        </p:blipFill>
        <p:spPr>
          <a:xfrm rot="405174">
            <a:off x="12526870" y="8748309"/>
            <a:ext cx="1751042" cy="1019982"/>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97453" y="7571327"/>
            <a:ext cx="1690547" cy="2633996"/>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5531196" y="8133688"/>
            <a:ext cx="1557414" cy="150927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088610" y="8777404"/>
            <a:ext cx="1264234" cy="142649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6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74221">
            <a:off x="12416152" y="5487294"/>
            <a:ext cx="7642611" cy="793007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71580" y="7876715"/>
            <a:ext cx="3341816" cy="241028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02166" y="1056784"/>
            <a:ext cx="4030495" cy="3773551"/>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4857">
            <a:off x="14711854" y="8932949"/>
            <a:ext cx="1054688" cy="1120518"/>
          </a:xfrm>
          <a:prstGeom prst="rect">
            <a:avLst/>
          </a:prstGeom>
        </p:spPr>
      </p:pic>
      <p:pic>
        <p:nvPicPr>
          <p:cNvPr id="6" name="Picture 6"/>
          <p:cNvPicPr>
            <a:picLocks noChangeAspect="1"/>
          </p:cNvPicPr>
          <p:nvPr/>
        </p:nvPicPr>
        <p:blipFill>
          <a:blip r:embed="rId11"/>
          <a:srcRect/>
          <a:stretch>
            <a:fillRect/>
          </a:stretch>
        </p:blipFill>
        <p:spPr>
          <a:xfrm>
            <a:off x="0" y="6335889"/>
            <a:ext cx="9144000" cy="3951111"/>
          </a:xfrm>
          <a:prstGeom prst="rect">
            <a:avLst/>
          </a:prstGeom>
        </p:spPr>
      </p:pic>
      <p:pic>
        <p:nvPicPr>
          <p:cNvPr id="7" name="Picture 7"/>
          <p:cNvPicPr>
            <a:picLocks noChangeAspect="1"/>
          </p:cNvPicPr>
          <p:nvPr/>
        </p:nvPicPr>
        <p:blipFill>
          <a:blip r:embed="rId12"/>
          <a:srcRect/>
          <a:stretch>
            <a:fillRect/>
          </a:stretch>
        </p:blipFill>
        <p:spPr>
          <a:xfrm rot="354449">
            <a:off x="10895623" y="289539"/>
            <a:ext cx="5794533" cy="3259425"/>
          </a:xfrm>
          <a:prstGeom prst="rect">
            <a:avLst/>
          </a:prstGeom>
        </p:spPr>
      </p:pic>
      <p:pic>
        <p:nvPicPr>
          <p:cNvPr id="8" name="Picture 8"/>
          <p:cNvPicPr>
            <a:picLocks noChangeAspect="1"/>
          </p:cNvPicPr>
          <p:nvPr/>
        </p:nvPicPr>
        <p:blipFill>
          <a:blip r:embed="rId13"/>
          <a:srcRect l="26854" r="17059"/>
          <a:stretch>
            <a:fillRect/>
          </a:stretch>
        </p:blipFill>
        <p:spPr>
          <a:xfrm rot="-363005">
            <a:off x="11033613" y="3228874"/>
            <a:ext cx="4149371" cy="4934584"/>
          </a:xfrm>
          <a:prstGeom prst="rect">
            <a:avLst/>
          </a:prstGeom>
        </p:spPr>
      </p:pic>
      <p:pic>
        <p:nvPicPr>
          <p:cNvPr id="9" name="Picture 9"/>
          <p:cNvPicPr>
            <a:picLocks noChangeAspect="1"/>
          </p:cNvPicPr>
          <p:nvPr/>
        </p:nvPicPr>
        <p:blipFill>
          <a:blip r:embed="rId14"/>
          <a:srcRect/>
          <a:stretch>
            <a:fillRect/>
          </a:stretch>
        </p:blipFill>
        <p:spPr>
          <a:xfrm rot="489616">
            <a:off x="15199778" y="5145678"/>
            <a:ext cx="3285452" cy="3285452"/>
          </a:xfrm>
          <a:prstGeom prst="rect">
            <a:avLst/>
          </a:prstGeom>
        </p:spPr>
      </p:pic>
      <p:pic>
        <p:nvPicPr>
          <p:cNvPr id="10" name="Picture 10"/>
          <p:cNvPicPr>
            <a:picLocks noChangeAspect="1"/>
          </p:cNvPicPr>
          <p:nvPr/>
        </p:nvPicPr>
        <p:blipFill>
          <a:blip r:embed="rId15"/>
          <a:srcRect r="33613"/>
          <a:stretch>
            <a:fillRect/>
          </a:stretch>
        </p:blipFill>
        <p:spPr>
          <a:xfrm rot="221252">
            <a:off x="14593401" y="-87906"/>
            <a:ext cx="3777427" cy="5690094"/>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7315200" cy="2404872"/>
          </a:xfrm>
          <a:prstGeom prst="rect">
            <a:avLst/>
          </a:prstGeom>
        </p:spPr>
      </p:pic>
      <p:sp>
        <p:nvSpPr>
          <p:cNvPr id="12" name="TextBox 12"/>
          <p:cNvSpPr txBox="1"/>
          <p:nvPr/>
        </p:nvSpPr>
        <p:spPr>
          <a:xfrm>
            <a:off x="276009" y="3397462"/>
            <a:ext cx="8338241" cy="2439035"/>
          </a:xfrm>
          <a:prstGeom prst="rect">
            <a:avLst/>
          </a:prstGeom>
        </p:spPr>
        <p:txBody>
          <a:bodyPr lIns="0" tIns="0" rIns="0" bIns="0" rtlCol="0" anchor="t">
            <a:spAutoFit/>
          </a:bodyPr>
          <a:lstStyle/>
          <a:p>
            <a:pPr>
              <a:lnSpc>
                <a:spcPts val="4809"/>
              </a:lnSpc>
            </a:pPr>
            <a:r>
              <a:rPr lang="en-US" sz="3699">
                <a:solidFill>
                  <a:srgbClr val="191919"/>
                </a:solidFill>
                <a:latin typeface="Bobby Jones"/>
              </a:rPr>
              <a:t>Flavors such as fruity, minty, or different sweet flavors are one of the main targets towards attracting youth to vaping. </a:t>
            </a:r>
          </a:p>
        </p:txBody>
      </p:sp>
      <p:sp>
        <p:nvSpPr>
          <p:cNvPr id="13" name="TextBox 13"/>
          <p:cNvSpPr txBox="1"/>
          <p:nvPr/>
        </p:nvSpPr>
        <p:spPr>
          <a:xfrm>
            <a:off x="592439" y="171450"/>
            <a:ext cx="6130323" cy="1997706"/>
          </a:xfrm>
          <a:prstGeom prst="rect">
            <a:avLst/>
          </a:prstGeom>
        </p:spPr>
        <p:txBody>
          <a:bodyPr lIns="0" tIns="0" rIns="0" bIns="0" rtlCol="0" anchor="t">
            <a:spAutoFit/>
          </a:bodyPr>
          <a:lstStyle/>
          <a:p>
            <a:pPr marL="0" lvl="0" indent="0" algn="ctr">
              <a:lnSpc>
                <a:spcPts val="7519"/>
              </a:lnSpc>
            </a:pPr>
            <a:r>
              <a:rPr lang="en-US" sz="7999" spc="-247">
                <a:solidFill>
                  <a:srgbClr val="7683C6"/>
                </a:solidFill>
                <a:latin typeface="Bobby Jones"/>
              </a:rPr>
              <a:t>Flavors &amp; Colors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6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965976"/>
            <a:ext cx="8084811" cy="375943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74519">
            <a:off x="130074" y="8500900"/>
            <a:ext cx="2453221" cy="1769386"/>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79242">
            <a:off x="16695545" y="60376"/>
            <a:ext cx="1363178" cy="1487779"/>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146567" y="7200900"/>
            <a:ext cx="6759425" cy="4114800"/>
          </a:xfrm>
          <a:prstGeom prst="rect">
            <a:avLst/>
          </a:prstGeom>
        </p:spPr>
      </p:pic>
      <p:sp>
        <p:nvSpPr>
          <p:cNvPr id="6" name="TextBox 6"/>
          <p:cNvSpPr txBox="1"/>
          <p:nvPr/>
        </p:nvSpPr>
        <p:spPr>
          <a:xfrm>
            <a:off x="-212012" y="152400"/>
            <a:ext cx="8084811" cy="2200561"/>
          </a:xfrm>
          <a:prstGeom prst="rect">
            <a:avLst/>
          </a:prstGeom>
        </p:spPr>
        <p:txBody>
          <a:bodyPr lIns="0" tIns="0" rIns="0" bIns="0" rtlCol="0" anchor="t">
            <a:spAutoFit/>
          </a:bodyPr>
          <a:lstStyle/>
          <a:p>
            <a:pPr algn="ctr">
              <a:lnSpc>
                <a:spcPts val="8362"/>
              </a:lnSpc>
            </a:pPr>
            <a:r>
              <a:rPr lang="en-US" sz="8532">
                <a:solidFill>
                  <a:srgbClr val="191919"/>
                </a:solidFill>
                <a:latin typeface="Bobby Jones"/>
              </a:rPr>
              <a:t>Who's The Target?</a:t>
            </a:r>
          </a:p>
        </p:txBody>
      </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51620">
            <a:off x="11961" y="2216891"/>
            <a:ext cx="8000749" cy="620058"/>
          </a:xfrm>
          <a:prstGeom prst="rect">
            <a:avLst/>
          </a:prstGeom>
        </p:spPr>
      </p:pic>
      <p:grpSp>
        <p:nvGrpSpPr>
          <p:cNvPr id="8" name="Group 8"/>
          <p:cNvGrpSpPr>
            <a:grpSpLocks noChangeAspect="1"/>
          </p:cNvGrpSpPr>
          <p:nvPr/>
        </p:nvGrpSpPr>
        <p:grpSpPr>
          <a:xfrm rot="198011">
            <a:off x="6148288" y="3934354"/>
            <a:ext cx="5327365" cy="6204449"/>
            <a:chOff x="0" y="0"/>
            <a:chExt cx="13561060" cy="15793720"/>
          </a:xfrm>
        </p:grpSpPr>
        <p:sp>
          <p:nvSpPr>
            <p:cNvPr id="9" name="Freeform 9"/>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13"/>
              <a:stretch>
                <a:fillRect l="-41525" r="-41525"/>
              </a:stretch>
            </a:blipFill>
          </p:spPr>
        </p:sp>
        <p:sp>
          <p:nvSpPr>
            <p:cNvPr id="10" name="Freeform 10"/>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14"/>
              <a:stretch>
                <a:fillRect t="-144" b="-144"/>
              </a:stretch>
            </a:blipFill>
          </p:spPr>
        </p:sp>
      </p:grpSp>
      <p:grpSp>
        <p:nvGrpSpPr>
          <p:cNvPr id="11" name="Group 11"/>
          <p:cNvGrpSpPr>
            <a:grpSpLocks noChangeAspect="1"/>
          </p:cNvGrpSpPr>
          <p:nvPr/>
        </p:nvGrpSpPr>
        <p:grpSpPr>
          <a:xfrm rot="-300394">
            <a:off x="8966286" y="87424"/>
            <a:ext cx="3179612" cy="3675515"/>
            <a:chOff x="0" y="0"/>
            <a:chExt cx="2768600" cy="3200400"/>
          </a:xfrm>
        </p:grpSpPr>
        <p:sp>
          <p:nvSpPr>
            <p:cNvPr id="12" name="Freeform 12"/>
            <p:cNvSpPr/>
            <p:nvPr/>
          </p:nvSpPr>
          <p:spPr>
            <a:xfrm>
              <a:off x="38100" y="38100"/>
              <a:ext cx="2578100" cy="2959100"/>
            </a:xfrm>
            <a:custGeom>
              <a:avLst/>
              <a:gdLst/>
              <a:ahLst/>
              <a:cxnLst/>
              <a:rect l="l" t="t" r="r" b="b"/>
              <a:pathLst>
                <a:path w="2578100" h="2959100">
                  <a:moveTo>
                    <a:pt x="2578100" y="2959100"/>
                  </a:moveTo>
                  <a:lnTo>
                    <a:pt x="0" y="2959100"/>
                  </a:lnTo>
                  <a:lnTo>
                    <a:pt x="0" y="0"/>
                  </a:lnTo>
                  <a:lnTo>
                    <a:pt x="2578100" y="0"/>
                  </a:lnTo>
                  <a:lnTo>
                    <a:pt x="2578100" y="2959100"/>
                  </a:lnTo>
                  <a:close/>
                </a:path>
              </a:pathLst>
            </a:custGeom>
            <a:blipFill>
              <a:blip r:embed="rId15"/>
              <a:stretch>
                <a:fillRect l="-43707" r="-28567"/>
              </a:stretch>
            </a:blipFill>
          </p:spPr>
        </p:sp>
        <p:sp>
          <p:nvSpPr>
            <p:cNvPr id="13" name="Freeform 13"/>
            <p:cNvSpPr/>
            <p:nvPr/>
          </p:nvSpPr>
          <p:spPr>
            <a:xfrm>
              <a:off x="0" y="0"/>
              <a:ext cx="2768600" cy="3200400"/>
            </a:xfrm>
            <a:custGeom>
              <a:avLst/>
              <a:gdLst/>
              <a:ahLst/>
              <a:cxnLst/>
              <a:rect l="l" t="t" r="r" b="b"/>
              <a:pathLst>
                <a:path w="2768600" h="3200400">
                  <a:moveTo>
                    <a:pt x="2768600" y="3200400"/>
                  </a:moveTo>
                  <a:lnTo>
                    <a:pt x="0" y="3200400"/>
                  </a:lnTo>
                  <a:lnTo>
                    <a:pt x="0" y="0"/>
                  </a:lnTo>
                  <a:lnTo>
                    <a:pt x="2768600" y="0"/>
                  </a:lnTo>
                  <a:lnTo>
                    <a:pt x="2768600" y="3200400"/>
                  </a:lnTo>
                  <a:close/>
                </a:path>
              </a:pathLst>
            </a:custGeom>
            <a:blipFill>
              <a:blip r:embed="rId16"/>
              <a:stretch>
                <a:fillRect t="-76" b="-76"/>
              </a:stretch>
            </a:blipFill>
          </p:spPr>
        </p:sp>
      </p:grpSp>
      <p:grpSp>
        <p:nvGrpSpPr>
          <p:cNvPr id="14" name="Group 14"/>
          <p:cNvGrpSpPr>
            <a:grpSpLocks noChangeAspect="1"/>
          </p:cNvGrpSpPr>
          <p:nvPr/>
        </p:nvGrpSpPr>
        <p:grpSpPr>
          <a:xfrm rot="-405163">
            <a:off x="474262" y="3233939"/>
            <a:ext cx="4172101" cy="4846771"/>
            <a:chOff x="0" y="0"/>
            <a:chExt cx="5466080" cy="6350000"/>
          </a:xfrm>
        </p:grpSpPr>
        <p:sp>
          <p:nvSpPr>
            <p:cNvPr id="15" name="Freeform 1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EAECE7"/>
            </a:solidFill>
          </p:spPr>
        </p:sp>
        <p:sp>
          <p:nvSpPr>
            <p:cNvPr id="16" name="Freeform 1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7"/>
              <a:stretch>
                <a:fillRect l="-21955" r="-21955"/>
              </a:stretch>
            </a:blipFill>
          </p:spPr>
        </p:sp>
        <p:sp>
          <p:nvSpPr>
            <p:cNvPr id="17" name="Freeform 1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8" name="Freeform 1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E14F35"/>
            </a:solidFill>
          </p:spPr>
        </p:sp>
      </p:grpSp>
      <p:grpSp>
        <p:nvGrpSpPr>
          <p:cNvPr id="19" name="Group 19"/>
          <p:cNvGrpSpPr>
            <a:grpSpLocks noChangeAspect="1"/>
          </p:cNvGrpSpPr>
          <p:nvPr/>
        </p:nvGrpSpPr>
        <p:grpSpPr>
          <a:xfrm rot="407925">
            <a:off x="12412245" y="1367321"/>
            <a:ext cx="5295818" cy="7552359"/>
            <a:chOff x="-2540" y="0"/>
            <a:chExt cx="3815080" cy="5440680"/>
          </a:xfrm>
        </p:grpSpPr>
        <p:sp>
          <p:nvSpPr>
            <p:cNvPr id="20" name="Freeform 20"/>
            <p:cNvSpPr/>
            <p:nvPr/>
          </p:nvSpPr>
          <p:spPr>
            <a:xfrm>
              <a:off x="220980" y="683260"/>
              <a:ext cx="3369310" cy="3352799"/>
            </a:xfrm>
            <a:custGeom>
              <a:avLst/>
              <a:gdLst/>
              <a:ahLst/>
              <a:cxnLst/>
              <a:rect l="l" t="t" r="r" b="b"/>
              <a:pathLst>
                <a:path w="3369310" h="3352799">
                  <a:moveTo>
                    <a:pt x="2863850" y="269240"/>
                  </a:moveTo>
                  <a:cubicBezTo>
                    <a:pt x="2849880" y="292100"/>
                    <a:pt x="2851150" y="309880"/>
                    <a:pt x="2853690" y="334010"/>
                  </a:cubicBezTo>
                  <a:cubicBezTo>
                    <a:pt x="2853690" y="379730"/>
                    <a:pt x="2854960" y="476250"/>
                    <a:pt x="2857500" y="527050"/>
                  </a:cubicBezTo>
                  <a:cubicBezTo>
                    <a:pt x="2860040" y="594360"/>
                    <a:pt x="2929890" y="586740"/>
                    <a:pt x="2929890" y="586740"/>
                  </a:cubicBezTo>
                  <a:lnTo>
                    <a:pt x="3044190" y="589280"/>
                  </a:lnTo>
                  <a:cubicBezTo>
                    <a:pt x="3044190" y="589280"/>
                    <a:pt x="3155950" y="684530"/>
                    <a:pt x="3167380" y="684530"/>
                  </a:cubicBezTo>
                  <a:cubicBezTo>
                    <a:pt x="3178810" y="683260"/>
                    <a:pt x="3277870" y="580390"/>
                    <a:pt x="3277870" y="580390"/>
                  </a:cubicBezTo>
                  <a:cubicBezTo>
                    <a:pt x="3277870" y="580390"/>
                    <a:pt x="3303270" y="580390"/>
                    <a:pt x="3368040" y="579120"/>
                  </a:cubicBezTo>
                  <a:cubicBezTo>
                    <a:pt x="3365500" y="1521460"/>
                    <a:pt x="3361690" y="3307080"/>
                    <a:pt x="3361690" y="3331210"/>
                  </a:cubicBezTo>
                  <a:cubicBezTo>
                    <a:pt x="3361690" y="3332480"/>
                    <a:pt x="3360420" y="3348990"/>
                    <a:pt x="3337560" y="3348990"/>
                  </a:cubicBezTo>
                  <a:cubicBezTo>
                    <a:pt x="3304540" y="3348990"/>
                    <a:pt x="43180" y="3352799"/>
                    <a:pt x="10160" y="3352799"/>
                  </a:cubicBezTo>
                  <a:cubicBezTo>
                    <a:pt x="7620" y="3352799"/>
                    <a:pt x="1270" y="3351529"/>
                    <a:pt x="0" y="3345179"/>
                  </a:cubicBezTo>
                  <a:cubicBezTo>
                    <a:pt x="1270" y="3315970"/>
                    <a:pt x="7620" y="110490"/>
                    <a:pt x="7620" y="11430"/>
                  </a:cubicBezTo>
                  <a:cubicBezTo>
                    <a:pt x="8890" y="8890"/>
                    <a:pt x="12700" y="3810"/>
                    <a:pt x="21590" y="2540"/>
                  </a:cubicBezTo>
                  <a:cubicBezTo>
                    <a:pt x="58420" y="0"/>
                    <a:pt x="3277870" y="1270"/>
                    <a:pt x="3361690" y="1270"/>
                  </a:cubicBezTo>
                  <a:cubicBezTo>
                    <a:pt x="3364230" y="2540"/>
                    <a:pt x="3369310" y="5080"/>
                    <a:pt x="3369310" y="11430"/>
                  </a:cubicBezTo>
                  <a:cubicBezTo>
                    <a:pt x="3369310" y="13970"/>
                    <a:pt x="3369310" y="93980"/>
                    <a:pt x="3369310" y="226060"/>
                  </a:cubicBezTo>
                  <a:cubicBezTo>
                    <a:pt x="3280410" y="227330"/>
                    <a:pt x="2998470" y="233680"/>
                    <a:pt x="2931160" y="236220"/>
                  </a:cubicBezTo>
                  <a:cubicBezTo>
                    <a:pt x="2894330" y="236220"/>
                    <a:pt x="2874010" y="252730"/>
                    <a:pt x="2863850" y="269240"/>
                  </a:cubicBezTo>
                  <a:close/>
                </a:path>
              </a:pathLst>
            </a:custGeom>
            <a:blipFill>
              <a:blip r:embed="rId18"/>
              <a:stretch>
                <a:fillRect l="-20871" r="-28164"/>
              </a:stretch>
            </a:blipFill>
          </p:spPr>
        </p:sp>
        <p:sp>
          <p:nvSpPr>
            <p:cNvPr id="21" name="Freeform 21"/>
            <p:cNvSpPr/>
            <p:nvPr/>
          </p:nvSpPr>
          <p:spPr>
            <a:xfrm>
              <a:off x="-2540" y="0"/>
              <a:ext cx="3815080" cy="5440680"/>
            </a:xfrm>
            <a:custGeom>
              <a:avLst/>
              <a:gdLst/>
              <a:ahLst/>
              <a:cxnLst/>
              <a:rect l="l" t="t" r="r" b="b"/>
              <a:pathLst>
                <a:path w="3815080" h="5440680">
                  <a:moveTo>
                    <a:pt x="3812540" y="5405120"/>
                  </a:moveTo>
                  <a:cubicBezTo>
                    <a:pt x="3810000" y="5425440"/>
                    <a:pt x="3787140" y="5430520"/>
                    <a:pt x="3773170" y="5429250"/>
                  </a:cubicBezTo>
                  <a:cubicBezTo>
                    <a:pt x="3630930" y="5429250"/>
                    <a:pt x="422910" y="5440680"/>
                    <a:pt x="77470" y="5440680"/>
                  </a:cubicBezTo>
                  <a:cubicBezTo>
                    <a:pt x="59690" y="5440680"/>
                    <a:pt x="49530" y="5440680"/>
                    <a:pt x="48260" y="5440680"/>
                  </a:cubicBezTo>
                  <a:cubicBezTo>
                    <a:pt x="15240" y="5439410"/>
                    <a:pt x="3810" y="5412740"/>
                    <a:pt x="5080" y="5393690"/>
                  </a:cubicBezTo>
                  <a:cubicBezTo>
                    <a:pt x="5080" y="5177790"/>
                    <a:pt x="0" y="105410"/>
                    <a:pt x="2540" y="57150"/>
                  </a:cubicBezTo>
                  <a:cubicBezTo>
                    <a:pt x="5080" y="10160"/>
                    <a:pt x="48260" y="0"/>
                    <a:pt x="69850" y="0"/>
                  </a:cubicBezTo>
                  <a:cubicBezTo>
                    <a:pt x="223520" y="0"/>
                    <a:pt x="3749040" y="8890"/>
                    <a:pt x="3775710" y="10160"/>
                  </a:cubicBezTo>
                  <a:cubicBezTo>
                    <a:pt x="3775710" y="10160"/>
                    <a:pt x="3775710" y="10160"/>
                    <a:pt x="3775710" y="10160"/>
                  </a:cubicBezTo>
                  <a:cubicBezTo>
                    <a:pt x="3784600" y="10160"/>
                    <a:pt x="3793490" y="13970"/>
                    <a:pt x="3799840" y="20320"/>
                  </a:cubicBezTo>
                  <a:cubicBezTo>
                    <a:pt x="3812540" y="33020"/>
                    <a:pt x="3811270" y="53340"/>
                    <a:pt x="3811270" y="55880"/>
                  </a:cubicBezTo>
                  <a:cubicBezTo>
                    <a:pt x="3811270" y="601980"/>
                    <a:pt x="3815080" y="5387340"/>
                    <a:pt x="3812540" y="5405120"/>
                  </a:cubicBezTo>
                  <a:close/>
                </a:path>
              </a:pathLst>
            </a:custGeom>
            <a:blipFill>
              <a:blip r:embed="rId19"/>
              <a:stretch>
                <a:fillRect l="-48" r="-48"/>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is - Flavoured Vapes Hook Kids-d3aPiGnSe2I-1080p-1659542221128">
            <a:hlinkClick r:id="" action="ppaction://media"/>
            <a:extLst>
              <a:ext uri="{FF2B5EF4-FFF2-40B4-BE49-F238E27FC236}">
                <a16:creationId xmlns:a16="http://schemas.microsoft.com/office/drawing/2014/main" id="{4203CDA3-CC58-E65C-FE57-05AD9DA540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AEF"/>
        </a:solidFill>
        <a:effectLst/>
      </p:bgPr>
    </p:bg>
    <p:spTree>
      <p:nvGrpSpPr>
        <p:cNvPr id="1" name=""/>
        <p:cNvGrpSpPr/>
        <p:nvPr/>
      </p:nvGrpSpPr>
      <p:grpSpPr>
        <a:xfrm>
          <a:off x="0" y="0"/>
          <a:ext cx="0" cy="0"/>
          <a:chOff x="0" y="0"/>
          <a:chExt cx="0" cy="0"/>
        </a:xfrm>
      </p:grpSpPr>
      <p:sp>
        <p:nvSpPr>
          <p:cNvPr id="2" name="TextBox 2"/>
          <p:cNvSpPr txBox="1"/>
          <p:nvPr/>
        </p:nvSpPr>
        <p:spPr>
          <a:xfrm>
            <a:off x="2620973" y="2931605"/>
            <a:ext cx="12035617" cy="1637660"/>
          </a:xfrm>
          <a:prstGeom prst="rect">
            <a:avLst/>
          </a:prstGeom>
        </p:spPr>
        <p:txBody>
          <a:bodyPr lIns="0" tIns="0" rIns="0" bIns="0" rtlCol="0" anchor="t">
            <a:spAutoFit/>
          </a:bodyPr>
          <a:lstStyle/>
          <a:p>
            <a:pPr algn="ctr">
              <a:lnSpc>
                <a:spcPts val="12319"/>
              </a:lnSpc>
            </a:pPr>
            <a:r>
              <a:rPr lang="en-US" sz="11199">
                <a:solidFill>
                  <a:srgbClr val="303A61"/>
                </a:solidFill>
                <a:latin typeface="Bobby Jones"/>
              </a:rPr>
              <a:t>WHAT'S THE COST?</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74377" y="-2936338"/>
            <a:ext cx="7642611" cy="793007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6928" y="682357"/>
            <a:ext cx="3341816" cy="241028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83039" y="1687971"/>
            <a:ext cx="2076261" cy="226604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0030166" y="-1942784"/>
            <a:ext cx="2110012" cy="4892781"/>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294301" y="6620441"/>
            <a:ext cx="6183443" cy="4114800"/>
          </a:xfrm>
          <a:prstGeom prst="rect">
            <a:avLst/>
          </a:prstGeom>
        </p:spPr>
      </p:pic>
      <p:pic>
        <p:nvPicPr>
          <p:cNvPr id="8" name="Picture 8"/>
          <p:cNvPicPr>
            <a:picLocks noChangeAspect="1"/>
          </p:cNvPicPr>
          <p:nvPr/>
        </p:nvPicPr>
        <p:blipFill>
          <a:blip r:embed="rId13"/>
          <a:srcRect t="37991" r="7600"/>
          <a:stretch>
            <a:fillRect/>
          </a:stretch>
        </p:blipFill>
        <p:spPr>
          <a:xfrm>
            <a:off x="5267309" y="4465255"/>
            <a:ext cx="13020691" cy="5821745"/>
          </a:xfrm>
          <a:prstGeom prst="rect">
            <a:avLst/>
          </a:prstGeom>
        </p:spPr>
      </p:pic>
      <p:pic>
        <p:nvPicPr>
          <p:cNvPr id="9" name="Picture 9"/>
          <p:cNvPicPr>
            <a:picLocks noChangeAspect="1"/>
          </p:cNvPicPr>
          <p:nvPr/>
        </p:nvPicPr>
        <p:blipFill>
          <a:blip r:embed="rId14"/>
          <a:srcRect b="11284"/>
          <a:stretch>
            <a:fillRect/>
          </a:stretch>
        </p:blipFill>
        <p:spPr>
          <a:xfrm rot="599762">
            <a:off x="9997167" y="3954013"/>
            <a:ext cx="2878547" cy="1701414"/>
          </a:xfrm>
          <a:prstGeom prst="rect">
            <a:avLst/>
          </a:prstGeom>
        </p:spPr>
      </p:pic>
      <p:pic>
        <p:nvPicPr>
          <p:cNvPr id="10" name="Picture 10"/>
          <p:cNvPicPr>
            <a:picLocks noChangeAspect="1"/>
          </p:cNvPicPr>
          <p:nvPr/>
        </p:nvPicPr>
        <p:blipFill>
          <a:blip r:embed="rId14"/>
          <a:srcRect/>
          <a:stretch>
            <a:fillRect/>
          </a:stretch>
        </p:blipFill>
        <p:spPr>
          <a:xfrm rot="3976411">
            <a:off x="10880480" y="4594017"/>
            <a:ext cx="3008001" cy="200408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42742">
            <a:off x="-3000966" y="5293262"/>
            <a:ext cx="7642611" cy="793007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15715">
            <a:off x="14234300" y="-5545097"/>
            <a:ext cx="10244438" cy="9476105"/>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76904" y="104959"/>
            <a:ext cx="1692755" cy="1847481"/>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8397" y="0"/>
            <a:ext cx="1879949" cy="2057400"/>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659645">
            <a:off x="1014769" y="251545"/>
            <a:ext cx="367206" cy="1554309"/>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400000">
            <a:off x="8469385" y="7679586"/>
            <a:ext cx="1869821" cy="4335818"/>
          </a:xfrm>
          <a:prstGeom prst="rect">
            <a:avLst/>
          </a:prstGeom>
        </p:spPr>
      </p:pic>
      <p:grpSp>
        <p:nvGrpSpPr>
          <p:cNvPr id="8" name="Group 8"/>
          <p:cNvGrpSpPr/>
          <p:nvPr/>
        </p:nvGrpSpPr>
        <p:grpSpPr>
          <a:xfrm>
            <a:off x="12245730" y="6491442"/>
            <a:ext cx="6257393" cy="4013047"/>
            <a:chOff x="0" y="0"/>
            <a:chExt cx="8343190" cy="5350729"/>
          </a:xfrm>
        </p:grpSpPr>
        <p:pic>
          <p:nvPicPr>
            <p:cNvPr id="9" name="Picture 9"/>
            <p:cNvPicPr>
              <a:picLocks noChangeAspect="1"/>
            </p:cNvPicPr>
            <p:nvPr/>
          </p:nvPicPr>
          <p:blipFill>
            <a:blip r:embed="rId15"/>
            <a:srcRect l="5579" t="8312" b="855"/>
            <a:stretch>
              <a:fillRect/>
            </a:stretch>
          </p:blipFill>
          <p:spPr>
            <a:xfrm>
              <a:off x="0" y="0"/>
              <a:ext cx="8343190" cy="5350729"/>
            </a:xfrm>
            <a:prstGeom prst="rect">
              <a:avLst/>
            </a:prstGeom>
          </p:spPr>
        </p:pic>
      </p:grpSp>
      <p:grpSp>
        <p:nvGrpSpPr>
          <p:cNvPr id="10" name="Group 10"/>
          <p:cNvGrpSpPr/>
          <p:nvPr/>
        </p:nvGrpSpPr>
        <p:grpSpPr>
          <a:xfrm>
            <a:off x="11445185" y="2916801"/>
            <a:ext cx="6842815" cy="3141209"/>
            <a:chOff x="0" y="0"/>
            <a:chExt cx="9123753" cy="4188279"/>
          </a:xfrm>
        </p:grpSpPr>
        <p:pic>
          <p:nvPicPr>
            <p:cNvPr id="11" name="Picture 11"/>
            <p:cNvPicPr>
              <a:picLocks noChangeAspect="1"/>
            </p:cNvPicPr>
            <p:nvPr/>
          </p:nvPicPr>
          <p:blipFill>
            <a:blip r:embed="rId16"/>
            <a:srcRect t="9195" b="9195"/>
            <a:stretch>
              <a:fillRect/>
            </a:stretch>
          </p:blipFill>
          <p:spPr>
            <a:xfrm>
              <a:off x="0" y="0"/>
              <a:ext cx="9123753" cy="4188279"/>
            </a:xfrm>
            <a:prstGeom prst="rect">
              <a:avLst/>
            </a:prstGeom>
          </p:spPr>
        </p:pic>
      </p:grpSp>
      <p:grpSp>
        <p:nvGrpSpPr>
          <p:cNvPr id="12" name="Group 12"/>
          <p:cNvGrpSpPr/>
          <p:nvPr/>
        </p:nvGrpSpPr>
        <p:grpSpPr>
          <a:xfrm>
            <a:off x="5965319" y="3664374"/>
            <a:ext cx="4853817" cy="4787274"/>
            <a:chOff x="0" y="0"/>
            <a:chExt cx="6471756" cy="6383032"/>
          </a:xfrm>
        </p:grpSpPr>
        <p:pic>
          <p:nvPicPr>
            <p:cNvPr id="13" name="Picture 13"/>
            <p:cNvPicPr>
              <a:picLocks noChangeAspect="1"/>
            </p:cNvPicPr>
            <p:nvPr/>
          </p:nvPicPr>
          <p:blipFill>
            <a:blip r:embed="rId17"/>
            <a:srcRect l="17597" t="5965" r="14632"/>
            <a:stretch>
              <a:fillRect/>
            </a:stretch>
          </p:blipFill>
          <p:spPr>
            <a:xfrm>
              <a:off x="0" y="0"/>
              <a:ext cx="6471756" cy="6383032"/>
            </a:xfrm>
            <a:prstGeom prst="rect">
              <a:avLst/>
            </a:prstGeom>
          </p:spPr>
        </p:pic>
      </p:grpSp>
      <p:grpSp>
        <p:nvGrpSpPr>
          <p:cNvPr id="14" name="Group 14"/>
          <p:cNvGrpSpPr/>
          <p:nvPr/>
        </p:nvGrpSpPr>
        <p:grpSpPr>
          <a:xfrm>
            <a:off x="230716" y="2369151"/>
            <a:ext cx="4379647" cy="5733203"/>
            <a:chOff x="0" y="0"/>
            <a:chExt cx="5839529" cy="7644271"/>
          </a:xfrm>
        </p:grpSpPr>
        <p:pic>
          <p:nvPicPr>
            <p:cNvPr id="15" name="Picture 15"/>
            <p:cNvPicPr>
              <a:picLocks noChangeAspect="1"/>
            </p:cNvPicPr>
            <p:nvPr/>
          </p:nvPicPr>
          <p:blipFill>
            <a:blip r:embed="rId18"/>
            <a:srcRect l="10028" r="10028"/>
            <a:stretch>
              <a:fillRect/>
            </a:stretch>
          </p:blipFill>
          <p:spPr>
            <a:xfrm>
              <a:off x="0" y="0"/>
              <a:ext cx="5839529" cy="7644271"/>
            </a:xfrm>
            <a:prstGeom prst="rect">
              <a:avLst/>
            </a:prstGeom>
          </p:spPr>
        </p:pic>
      </p:grpSp>
      <p:pic>
        <p:nvPicPr>
          <p:cNvPr id="16" name="Picture 16"/>
          <p:cNvPicPr>
            <a:picLocks noChangeAspect="1"/>
          </p:cNvPicPr>
          <p:nvPr/>
        </p:nvPicPr>
        <p:blipFill>
          <a:blip r:embed="rId19"/>
          <a:srcRect t="5668" r="8077" b="5668"/>
          <a:stretch>
            <a:fillRect/>
          </a:stretch>
        </p:blipFill>
        <p:spPr>
          <a:xfrm>
            <a:off x="154606" y="6788120"/>
            <a:ext cx="2596593" cy="2981603"/>
          </a:xfrm>
          <a:prstGeom prst="rect">
            <a:avLst/>
          </a:prstGeom>
        </p:spPr>
      </p:pic>
      <p:pic>
        <p:nvPicPr>
          <p:cNvPr id="17" name="Picture 17"/>
          <p:cNvPicPr>
            <a:picLocks noChangeAspect="1"/>
          </p:cNvPicPr>
          <p:nvPr/>
        </p:nvPicPr>
        <p:blipFill>
          <a:blip r:embed="rId20"/>
          <a:srcRect/>
          <a:stretch>
            <a:fillRect/>
          </a:stretch>
        </p:blipFill>
        <p:spPr>
          <a:xfrm>
            <a:off x="1792449" y="6330682"/>
            <a:ext cx="3543344" cy="3543344"/>
          </a:xfrm>
          <a:prstGeom prst="rect">
            <a:avLst/>
          </a:prstGeom>
        </p:spPr>
      </p:pic>
      <p:sp>
        <p:nvSpPr>
          <p:cNvPr id="18" name="TextBox 18"/>
          <p:cNvSpPr txBox="1"/>
          <p:nvPr/>
        </p:nvSpPr>
        <p:spPr>
          <a:xfrm>
            <a:off x="2375287" y="329241"/>
            <a:ext cx="13301617" cy="1149307"/>
          </a:xfrm>
          <a:prstGeom prst="rect">
            <a:avLst/>
          </a:prstGeom>
        </p:spPr>
        <p:txBody>
          <a:bodyPr lIns="0" tIns="0" rIns="0" bIns="0" rtlCol="0" anchor="t">
            <a:spAutoFit/>
          </a:bodyPr>
          <a:lstStyle/>
          <a:p>
            <a:pPr algn="ctr">
              <a:lnSpc>
                <a:spcPts val="8248"/>
              </a:lnSpc>
            </a:pPr>
            <a:r>
              <a:rPr lang="en-US" sz="9165">
                <a:solidFill>
                  <a:srgbClr val="C25785"/>
                </a:solidFill>
                <a:latin typeface="Bobby Jones"/>
              </a:rPr>
              <a:t>WHAT'S THE COST?</a:t>
            </a:r>
          </a:p>
        </p:txBody>
      </p:sp>
      <p:sp>
        <p:nvSpPr>
          <p:cNvPr id="19" name="TextBox 19"/>
          <p:cNvSpPr txBox="1"/>
          <p:nvPr/>
        </p:nvSpPr>
        <p:spPr>
          <a:xfrm>
            <a:off x="6616689" y="1487194"/>
            <a:ext cx="5054622" cy="881957"/>
          </a:xfrm>
          <a:prstGeom prst="rect">
            <a:avLst/>
          </a:prstGeom>
        </p:spPr>
        <p:txBody>
          <a:bodyPr lIns="0" tIns="0" rIns="0" bIns="0" rtlCol="0" anchor="t">
            <a:spAutoFit/>
          </a:bodyPr>
          <a:lstStyle/>
          <a:p>
            <a:pPr algn="ctr">
              <a:lnSpc>
                <a:spcPts val="6072"/>
              </a:lnSpc>
            </a:pPr>
            <a:r>
              <a:rPr lang="en-US" sz="7784">
                <a:solidFill>
                  <a:srgbClr val="7683C6"/>
                </a:solidFill>
                <a:latin typeface="Bobby Jones"/>
              </a:rPr>
              <a:t>$360 EDITION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6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85458">
            <a:off x="215661" y="1644773"/>
            <a:ext cx="8172079" cy="847946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4221">
            <a:off x="11895262" y="5069659"/>
            <a:ext cx="9116305" cy="945920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055983">
            <a:off x="11522964" y="7841148"/>
            <a:ext cx="1916620" cy="4444336"/>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0" y="-567232"/>
            <a:ext cx="5447618" cy="3173237"/>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936283" y="6775162"/>
            <a:ext cx="1321868" cy="1442693"/>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4715925">
            <a:off x="873692" y="8302222"/>
            <a:ext cx="367206" cy="1554309"/>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413795" y="959805"/>
            <a:ext cx="4083939" cy="4114800"/>
          </a:xfrm>
          <a:prstGeom prst="rect">
            <a:avLst/>
          </a:prstGeom>
        </p:spPr>
      </p:pic>
      <p:pic>
        <p:nvPicPr>
          <p:cNvPr id="9" name="Picture 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090882" y="5143500"/>
            <a:ext cx="3924490" cy="4114800"/>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203128" y="5514002"/>
            <a:ext cx="4210667" cy="3373797"/>
          </a:xfrm>
          <a:prstGeom prst="rect">
            <a:avLst/>
          </a:prstGeom>
        </p:spPr>
      </p:pic>
      <p:sp>
        <p:nvSpPr>
          <p:cNvPr id="11" name="TextBox 11"/>
          <p:cNvSpPr txBox="1"/>
          <p:nvPr/>
        </p:nvSpPr>
        <p:spPr>
          <a:xfrm>
            <a:off x="1331703" y="4931730"/>
            <a:ext cx="5939997" cy="2615865"/>
          </a:xfrm>
          <a:prstGeom prst="rect">
            <a:avLst/>
          </a:prstGeom>
        </p:spPr>
        <p:txBody>
          <a:bodyPr lIns="0" tIns="0" rIns="0" bIns="0" rtlCol="0" anchor="t">
            <a:spAutoFit/>
          </a:bodyPr>
          <a:lstStyle/>
          <a:p>
            <a:pPr algn="ctr">
              <a:lnSpc>
                <a:spcPts val="5234"/>
              </a:lnSpc>
            </a:pPr>
            <a:r>
              <a:rPr lang="en-US" sz="4026" b="1" dirty="0">
                <a:solidFill>
                  <a:srgbClr val="FFFFFF"/>
                </a:solidFill>
                <a:latin typeface="Glacial Indifference"/>
              </a:rPr>
              <a:t>Smoking will put your entire body at risk.</a:t>
            </a:r>
          </a:p>
          <a:p>
            <a:pPr algn="ctr">
              <a:lnSpc>
                <a:spcPts val="5234"/>
              </a:lnSpc>
            </a:pPr>
            <a:r>
              <a:rPr lang="en-US" sz="4026" b="1" dirty="0">
                <a:solidFill>
                  <a:srgbClr val="FFFFFF"/>
                </a:solidFill>
                <a:latin typeface="Glacial Indifference"/>
              </a:rPr>
              <a:t>Especially your lungs, teeth, and your heart. </a:t>
            </a:r>
          </a:p>
        </p:txBody>
      </p:sp>
      <p:sp>
        <p:nvSpPr>
          <p:cNvPr id="12" name="TextBox 12"/>
          <p:cNvSpPr txBox="1"/>
          <p:nvPr/>
        </p:nvSpPr>
        <p:spPr>
          <a:xfrm>
            <a:off x="5393512" y="349570"/>
            <a:ext cx="7087761" cy="3996407"/>
          </a:xfrm>
          <a:prstGeom prst="rect">
            <a:avLst/>
          </a:prstGeom>
        </p:spPr>
        <p:txBody>
          <a:bodyPr lIns="0" tIns="0" rIns="0" bIns="0" rtlCol="0" anchor="t">
            <a:spAutoFit/>
          </a:bodyPr>
          <a:lstStyle/>
          <a:p>
            <a:pPr algn="r">
              <a:lnSpc>
                <a:spcPts val="10370"/>
              </a:lnSpc>
            </a:pPr>
            <a:r>
              <a:rPr lang="en-US" sz="9427">
                <a:solidFill>
                  <a:srgbClr val="303A61"/>
                </a:solidFill>
                <a:latin typeface="Bobby Jones Bold"/>
              </a:rPr>
              <a:t>Your health is a big price to pay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E29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18949">
            <a:off x="-2097203" y="4119153"/>
            <a:ext cx="11888525" cy="1233569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840562" y="1916860"/>
            <a:ext cx="1071964" cy="116994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59645">
            <a:off x="1003690" y="-893260"/>
            <a:ext cx="803767" cy="3402188"/>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2840382" y="-341978"/>
            <a:ext cx="5447618" cy="3173237"/>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88945" y="5338655"/>
            <a:ext cx="1110110" cy="1214895"/>
          </a:xfrm>
          <a:prstGeom prst="rect">
            <a:avLst/>
          </a:prstGeom>
        </p:spPr>
      </p:pic>
      <p:pic>
        <p:nvPicPr>
          <p:cNvPr id="7" name="Picture 7"/>
          <p:cNvPicPr>
            <a:picLocks noChangeAspect="1"/>
          </p:cNvPicPr>
          <p:nvPr/>
        </p:nvPicPr>
        <p:blipFill>
          <a:blip r:embed="rId13"/>
          <a:srcRect l="19758"/>
          <a:stretch>
            <a:fillRect/>
          </a:stretch>
        </p:blipFill>
        <p:spPr>
          <a:xfrm>
            <a:off x="10813423" y="4033489"/>
            <a:ext cx="7474577" cy="6206174"/>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268321" y="-77389"/>
            <a:ext cx="8579871" cy="5416044"/>
          </a:xfrm>
          <a:prstGeom prst="rect">
            <a:avLst/>
          </a:prstGeom>
        </p:spPr>
      </p:pic>
      <p:sp>
        <p:nvSpPr>
          <p:cNvPr id="9" name="TextBox 9"/>
          <p:cNvSpPr txBox="1"/>
          <p:nvPr/>
        </p:nvSpPr>
        <p:spPr>
          <a:xfrm>
            <a:off x="4177223" y="751402"/>
            <a:ext cx="6762065" cy="2977669"/>
          </a:xfrm>
          <a:prstGeom prst="rect">
            <a:avLst/>
          </a:prstGeom>
        </p:spPr>
        <p:txBody>
          <a:bodyPr lIns="0" tIns="0" rIns="0" bIns="0" rtlCol="0" anchor="t">
            <a:spAutoFit/>
          </a:bodyPr>
          <a:lstStyle/>
          <a:p>
            <a:pPr algn="ctr">
              <a:lnSpc>
                <a:spcPts val="11040"/>
              </a:lnSpc>
            </a:pPr>
            <a:r>
              <a:rPr lang="en-US" sz="12989" dirty="0">
                <a:solidFill>
                  <a:srgbClr val="303A61"/>
                </a:solidFill>
                <a:latin typeface="Bobby Jones"/>
              </a:rPr>
              <a:t>IS IT WORTH IT?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27951" y="13868"/>
            <a:ext cx="5009533" cy="673550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151962">
            <a:off x="11713182" y="4883556"/>
            <a:ext cx="8288508" cy="8600268"/>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77936" y="1812947"/>
            <a:ext cx="292064" cy="313129"/>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77936" y="3800382"/>
            <a:ext cx="292064" cy="313129"/>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77936" y="5788218"/>
            <a:ext cx="292064" cy="313129"/>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6030" y="8053158"/>
            <a:ext cx="3341816" cy="2410285"/>
          </a:xfrm>
          <a:prstGeom prst="rect">
            <a:avLst/>
          </a:prstGeom>
        </p:spPr>
      </p:pic>
      <p:pic>
        <p:nvPicPr>
          <p:cNvPr id="8" name="Picture 8"/>
          <p:cNvPicPr>
            <a:picLocks noChangeAspect="1"/>
          </p:cNvPicPr>
          <p:nvPr/>
        </p:nvPicPr>
        <p:blipFill>
          <a:blip r:embed="rId15"/>
          <a:srcRect r="38856"/>
          <a:stretch>
            <a:fillRect/>
          </a:stretch>
        </p:blipFill>
        <p:spPr>
          <a:xfrm>
            <a:off x="12144652" y="3048389"/>
            <a:ext cx="6643054" cy="7238611"/>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15345">
            <a:off x="15252543" y="1719341"/>
            <a:ext cx="2809980" cy="2476295"/>
          </a:xfrm>
          <a:prstGeom prst="rect">
            <a:avLst/>
          </a:prstGeom>
        </p:spPr>
      </p:pic>
      <p:sp>
        <p:nvSpPr>
          <p:cNvPr id="10" name="TextBox 10"/>
          <p:cNvSpPr txBox="1"/>
          <p:nvPr/>
        </p:nvSpPr>
        <p:spPr>
          <a:xfrm>
            <a:off x="1882309" y="876673"/>
            <a:ext cx="3700818" cy="3108332"/>
          </a:xfrm>
          <a:prstGeom prst="rect">
            <a:avLst/>
          </a:prstGeom>
        </p:spPr>
        <p:txBody>
          <a:bodyPr lIns="0" tIns="0" rIns="0" bIns="0" rtlCol="0" anchor="t">
            <a:spAutoFit/>
          </a:bodyPr>
          <a:lstStyle/>
          <a:p>
            <a:pPr algn="ctr">
              <a:lnSpc>
                <a:spcPts val="12349"/>
              </a:lnSpc>
            </a:pPr>
            <a:r>
              <a:rPr lang="en-US" sz="9499">
                <a:solidFill>
                  <a:srgbClr val="FFFFFF"/>
                </a:solidFill>
                <a:latin typeface="Bobby Jones"/>
              </a:rPr>
              <a:t>IS IT WORTH:</a:t>
            </a:r>
          </a:p>
        </p:txBody>
      </p:sp>
      <p:sp>
        <p:nvSpPr>
          <p:cNvPr id="11" name="TextBox 11"/>
          <p:cNvSpPr txBox="1"/>
          <p:nvPr/>
        </p:nvSpPr>
        <p:spPr>
          <a:xfrm>
            <a:off x="7993109" y="1522472"/>
            <a:ext cx="5975355" cy="960755"/>
          </a:xfrm>
          <a:prstGeom prst="rect">
            <a:avLst/>
          </a:prstGeom>
        </p:spPr>
        <p:txBody>
          <a:bodyPr lIns="0" tIns="0" rIns="0" bIns="0" rtlCol="0" anchor="t">
            <a:spAutoFit/>
          </a:bodyPr>
          <a:lstStyle/>
          <a:p>
            <a:pPr>
              <a:lnSpc>
                <a:spcPts val="3699"/>
              </a:lnSpc>
            </a:pPr>
            <a:r>
              <a:rPr lang="en-US" sz="3699" spc="369">
                <a:solidFill>
                  <a:srgbClr val="303A61"/>
                </a:solidFill>
                <a:latin typeface="Bobby Jones"/>
              </a:rPr>
              <a:t>DOCTORS REFUSING SURGERIES FOR SMOKERS</a:t>
            </a:r>
          </a:p>
        </p:txBody>
      </p:sp>
      <p:sp>
        <p:nvSpPr>
          <p:cNvPr id="12" name="TextBox 12"/>
          <p:cNvSpPr txBox="1"/>
          <p:nvPr/>
        </p:nvSpPr>
        <p:spPr>
          <a:xfrm>
            <a:off x="7993109" y="3500216"/>
            <a:ext cx="5975355" cy="970611"/>
          </a:xfrm>
          <a:prstGeom prst="rect">
            <a:avLst/>
          </a:prstGeom>
        </p:spPr>
        <p:txBody>
          <a:bodyPr lIns="0" tIns="0" rIns="0" bIns="0" rtlCol="0" anchor="t">
            <a:spAutoFit/>
          </a:bodyPr>
          <a:lstStyle/>
          <a:p>
            <a:pPr>
              <a:lnSpc>
                <a:spcPts val="3713"/>
              </a:lnSpc>
            </a:pPr>
            <a:r>
              <a:rPr lang="en-US" sz="3713" spc="371">
                <a:solidFill>
                  <a:srgbClr val="303A61"/>
                </a:solidFill>
                <a:latin typeface="Bobby Jones"/>
              </a:rPr>
              <a:t>DENTISTS PULLING YOUR TEETH</a:t>
            </a:r>
          </a:p>
        </p:txBody>
      </p:sp>
      <p:sp>
        <p:nvSpPr>
          <p:cNvPr id="13" name="TextBox 13"/>
          <p:cNvSpPr txBox="1"/>
          <p:nvPr/>
        </p:nvSpPr>
        <p:spPr>
          <a:xfrm>
            <a:off x="7993109" y="5488052"/>
            <a:ext cx="5975355" cy="970611"/>
          </a:xfrm>
          <a:prstGeom prst="rect">
            <a:avLst/>
          </a:prstGeom>
        </p:spPr>
        <p:txBody>
          <a:bodyPr lIns="0" tIns="0" rIns="0" bIns="0" rtlCol="0" anchor="t">
            <a:spAutoFit/>
          </a:bodyPr>
          <a:lstStyle/>
          <a:p>
            <a:pPr>
              <a:lnSpc>
                <a:spcPts val="3713"/>
              </a:lnSpc>
            </a:pPr>
            <a:r>
              <a:rPr lang="en-US" sz="3713" spc="371">
                <a:solidFill>
                  <a:srgbClr val="303A61"/>
                </a:solidFill>
                <a:latin typeface="Bobby Jones"/>
              </a:rPr>
              <a:t>DEVELOPING ASHTMA AND OTHER BREATHING ISSUES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6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706911"/>
            <a:ext cx="5203433" cy="558008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108685" y="6744699"/>
            <a:ext cx="6179315" cy="359945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78982" y="1028700"/>
            <a:ext cx="2680318" cy="2925313"/>
          </a:xfrm>
          <a:prstGeom prst="rect">
            <a:avLst/>
          </a:prstGeom>
        </p:spPr>
      </p:pic>
      <p:sp>
        <p:nvSpPr>
          <p:cNvPr id="5" name="TextBox 5"/>
          <p:cNvSpPr txBox="1"/>
          <p:nvPr/>
        </p:nvSpPr>
        <p:spPr>
          <a:xfrm>
            <a:off x="3709018" y="1076782"/>
            <a:ext cx="10869964" cy="1752513"/>
          </a:xfrm>
          <a:prstGeom prst="rect">
            <a:avLst/>
          </a:prstGeom>
        </p:spPr>
        <p:txBody>
          <a:bodyPr lIns="0" tIns="0" rIns="0" bIns="0" rtlCol="0" anchor="t">
            <a:spAutoFit/>
          </a:bodyPr>
          <a:lstStyle/>
          <a:p>
            <a:pPr algn="ctr">
              <a:lnSpc>
                <a:spcPts val="13200"/>
              </a:lnSpc>
            </a:pPr>
            <a:r>
              <a:rPr lang="en-US" sz="12000">
                <a:solidFill>
                  <a:srgbClr val="303A61"/>
                </a:solidFill>
                <a:latin typeface="Bobby Jones"/>
              </a:rPr>
              <a:t>TODAY'S GUIDE</a:t>
            </a: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6208" y="419010"/>
            <a:ext cx="3341816" cy="2410285"/>
          </a:xfrm>
          <a:prstGeom prst="rect">
            <a:avLst/>
          </a:prstGeom>
        </p:spPr>
      </p:pic>
      <p:sp>
        <p:nvSpPr>
          <p:cNvPr id="7" name="TextBox 7"/>
          <p:cNvSpPr txBox="1"/>
          <p:nvPr/>
        </p:nvSpPr>
        <p:spPr>
          <a:xfrm>
            <a:off x="6364550" y="4152900"/>
            <a:ext cx="5558899" cy="5561965"/>
          </a:xfrm>
          <a:prstGeom prst="rect">
            <a:avLst/>
          </a:prstGeom>
        </p:spPr>
        <p:txBody>
          <a:bodyPr lIns="0" tIns="0" rIns="0" bIns="0" rtlCol="0" anchor="t">
            <a:spAutoFit/>
          </a:bodyPr>
          <a:lstStyle/>
          <a:p>
            <a:pPr algn="ctr">
              <a:lnSpc>
                <a:spcPts val="4939"/>
              </a:lnSpc>
            </a:pPr>
            <a:r>
              <a:rPr lang="en-US" sz="3799" dirty="0">
                <a:solidFill>
                  <a:srgbClr val="C25785"/>
                </a:solidFill>
                <a:latin typeface="Glacial Indifference Bold"/>
              </a:rPr>
              <a:t>What is A Vape?</a:t>
            </a:r>
          </a:p>
          <a:p>
            <a:pPr algn="ctr">
              <a:lnSpc>
                <a:spcPts val="4939"/>
              </a:lnSpc>
            </a:pPr>
            <a:endParaRPr lang="en-US" sz="3799" dirty="0">
              <a:solidFill>
                <a:srgbClr val="C25785"/>
              </a:solidFill>
              <a:latin typeface="Glacial Indifference Bold"/>
            </a:endParaRPr>
          </a:p>
          <a:p>
            <a:pPr algn="ctr">
              <a:lnSpc>
                <a:spcPts val="4939"/>
              </a:lnSpc>
            </a:pPr>
            <a:r>
              <a:rPr lang="en-US" sz="3799" dirty="0">
                <a:solidFill>
                  <a:srgbClr val="C25785"/>
                </a:solidFill>
                <a:latin typeface="Glacial Indifference Bold"/>
              </a:rPr>
              <a:t>Nicotine Addiction</a:t>
            </a:r>
          </a:p>
          <a:p>
            <a:pPr algn="ctr">
              <a:lnSpc>
                <a:spcPts val="4939"/>
              </a:lnSpc>
            </a:pPr>
            <a:endParaRPr lang="en-US" sz="3799" dirty="0">
              <a:solidFill>
                <a:srgbClr val="C25785"/>
              </a:solidFill>
              <a:latin typeface="Glacial Indifference Bold"/>
            </a:endParaRPr>
          </a:p>
          <a:p>
            <a:pPr algn="ctr">
              <a:lnSpc>
                <a:spcPts val="4939"/>
              </a:lnSpc>
            </a:pPr>
            <a:r>
              <a:rPr lang="en-US" sz="3799" dirty="0">
                <a:solidFill>
                  <a:srgbClr val="C25785"/>
                </a:solidFill>
                <a:latin typeface="Glacial Indifference Bold"/>
              </a:rPr>
              <a:t>How They Hook You?</a:t>
            </a:r>
          </a:p>
          <a:p>
            <a:pPr algn="ctr">
              <a:lnSpc>
                <a:spcPts val="4939"/>
              </a:lnSpc>
            </a:pPr>
            <a:endParaRPr lang="en-US" sz="3799" dirty="0">
              <a:solidFill>
                <a:srgbClr val="C25785"/>
              </a:solidFill>
              <a:latin typeface="Glacial Indifference Bold"/>
            </a:endParaRPr>
          </a:p>
          <a:p>
            <a:pPr algn="ctr">
              <a:lnSpc>
                <a:spcPts val="4939"/>
              </a:lnSpc>
            </a:pPr>
            <a:r>
              <a:rPr lang="en-US" sz="3799" dirty="0">
                <a:solidFill>
                  <a:srgbClr val="C25785"/>
                </a:solidFill>
                <a:latin typeface="Glacial Indifference Bold"/>
              </a:rPr>
              <a:t>What Is the Cost?</a:t>
            </a:r>
          </a:p>
          <a:p>
            <a:pPr algn="ctr">
              <a:lnSpc>
                <a:spcPts val="4939"/>
              </a:lnSpc>
            </a:pPr>
            <a:endParaRPr lang="en-US" sz="3799" dirty="0">
              <a:solidFill>
                <a:srgbClr val="C25785"/>
              </a:solidFill>
              <a:latin typeface="Glacial Indifference Bold"/>
            </a:endParaRPr>
          </a:p>
          <a:p>
            <a:pPr algn="ctr">
              <a:lnSpc>
                <a:spcPts val="4939"/>
              </a:lnSpc>
            </a:pPr>
            <a:r>
              <a:rPr lang="en-US" sz="3799" dirty="0">
                <a:solidFill>
                  <a:srgbClr val="C25785"/>
                </a:solidFill>
                <a:latin typeface="Glacial Indifference Bold"/>
              </a:rPr>
              <a:t>How to Quit</a:t>
            </a:r>
          </a:p>
        </p:txBody>
      </p:sp>
      <p:sp>
        <p:nvSpPr>
          <p:cNvPr id="8" name="TextBox 8"/>
          <p:cNvSpPr txBox="1"/>
          <p:nvPr/>
        </p:nvSpPr>
        <p:spPr>
          <a:xfrm>
            <a:off x="5656490" y="3043733"/>
            <a:ext cx="6975020" cy="626838"/>
          </a:xfrm>
          <a:prstGeom prst="rect">
            <a:avLst/>
          </a:prstGeom>
        </p:spPr>
        <p:txBody>
          <a:bodyPr lIns="0" tIns="0" rIns="0" bIns="0" rtlCol="0" anchor="t">
            <a:spAutoFit/>
          </a:bodyPr>
          <a:lstStyle/>
          <a:p>
            <a:pPr algn="ctr">
              <a:lnSpc>
                <a:spcPts val="5165"/>
              </a:lnSpc>
            </a:pPr>
            <a:r>
              <a:rPr lang="en-US" sz="4304" dirty="0">
                <a:solidFill>
                  <a:srgbClr val="191919"/>
                </a:solidFill>
                <a:latin typeface="Bobby Jones Bold"/>
              </a:rPr>
              <a:t>Let's talk about it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6E0"/>
        </a:solidFill>
        <a:effectLst/>
      </p:bgPr>
    </p:bg>
    <p:spTree>
      <p:nvGrpSpPr>
        <p:cNvPr id="1" name=""/>
        <p:cNvGrpSpPr/>
        <p:nvPr/>
      </p:nvGrpSpPr>
      <p:grpSpPr>
        <a:xfrm>
          <a:off x="0" y="0"/>
          <a:ext cx="0" cy="0"/>
          <a:chOff x="0" y="0"/>
          <a:chExt cx="0" cy="0"/>
        </a:xfrm>
      </p:grpSpPr>
      <p:sp>
        <p:nvSpPr>
          <p:cNvPr id="2" name="TextBox 2"/>
          <p:cNvSpPr txBox="1"/>
          <p:nvPr/>
        </p:nvSpPr>
        <p:spPr>
          <a:xfrm>
            <a:off x="2354387" y="1740934"/>
            <a:ext cx="9857277" cy="4180226"/>
          </a:xfrm>
          <a:prstGeom prst="rect">
            <a:avLst/>
          </a:prstGeom>
        </p:spPr>
        <p:txBody>
          <a:bodyPr lIns="0" tIns="0" rIns="0" bIns="0" rtlCol="0" anchor="t">
            <a:spAutoFit/>
          </a:bodyPr>
          <a:lstStyle/>
          <a:p>
            <a:pPr algn="ctr">
              <a:lnSpc>
                <a:spcPts val="15881"/>
              </a:lnSpc>
            </a:pPr>
            <a:r>
              <a:rPr lang="en-US" sz="15881">
                <a:solidFill>
                  <a:srgbClr val="303A61"/>
                </a:solidFill>
                <a:latin typeface="Bobby Jones"/>
              </a:rPr>
              <a:t>HOW TO</a:t>
            </a:r>
          </a:p>
          <a:p>
            <a:pPr algn="ctr">
              <a:lnSpc>
                <a:spcPts val="15881"/>
              </a:lnSpc>
            </a:pPr>
            <a:r>
              <a:rPr lang="en-US" sz="15881">
                <a:solidFill>
                  <a:srgbClr val="303A61"/>
                </a:solidFill>
                <a:latin typeface="Bobby Jones"/>
              </a:rPr>
              <a:t>QUIT</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15715">
            <a:off x="13484743" y="-4753485"/>
            <a:ext cx="9606513" cy="888602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12145" y="1039472"/>
            <a:ext cx="2439962" cy="266298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042742">
            <a:off x="-3000966" y="5293262"/>
            <a:ext cx="7642611" cy="7930076"/>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3791" y="459610"/>
            <a:ext cx="3341816" cy="2410285"/>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49095">
            <a:off x="375186" y="5006590"/>
            <a:ext cx="1997271" cy="4631354"/>
          </a:xfrm>
          <a:prstGeom prst="rect">
            <a:avLst/>
          </a:prstGeom>
        </p:spPr>
      </p:pic>
      <p:pic>
        <p:nvPicPr>
          <p:cNvPr id="8" name="Picture 8"/>
          <p:cNvPicPr>
            <a:picLocks noChangeAspect="1"/>
          </p:cNvPicPr>
          <p:nvPr/>
        </p:nvPicPr>
        <p:blipFill>
          <a:blip r:embed="rId13"/>
          <a:srcRect/>
          <a:stretch>
            <a:fillRect/>
          </a:stretch>
        </p:blipFill>
        <p:spPr>
          <a:xfrm rot="940336">
            <a:off x="15283521" y="5432555"/>
            <a:ext cx="1425090" cy="3825745"/>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35777">
            <a:off x="14924061" y="3986123"/>
            <a:ext cx="718920" cy="5425813"/>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560943">
            <a:off x="10995199" y="4625781"/>
            <a:ext cx="3979400" cy="4302054"/>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98396">
            <a:off x="13619071" y="4080157"/>
            <a:ext cx="1116260" cy="5315524"/>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978014">
            <a:off x="12438001" y="6259240"/>
            <a:ext cx="2964662" cy="3092216"/>
          </a:xfrm>
          <a:prstGeom prst="rect">
            <a:avLst/>
          </a:prstGeom>
        </p:spPr>
      </p:pic>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454745" y="5264867"/>
            <a:ext cx="4114800" cy="4114800"/>
          </a:xfrm>
          <a:prstGeom prst="rect">
            <a:avLst/>
          </a:prstGeom>
        </p:spPr>
      </p:pic>
      <p:sp>
        <p:nvSpPr>
          <p:cNvPr id="14" name="TextBox 14"/>
          <p:cNvSpPr txBox="1"/>
          <p:nvPr/>
        </p:nvSpPr>
        <p:spPr>
          <a:xfrm>
            <a:off x="4487491" y="5918886"/>
            <a:ext cx="5591070" cy="756617"/>
          </a:xfrm>
          <a:prstGeom prst="rect">
            <a:avLst/>
          </a:prstGeom>
        </p:spPr>
        <p:txBody>
          <a:bodyPr lIns="0" tIns="0" rIns="0" bIns="0" rtlCol="0" anchor="t">
            <a:spAutoFit/>
          </a:bodyPr>
          <a:lstStyle/>
          <a:p>
            <a:pPr algn="ctr">
              <a:lnSpc>
                <a:spcPts val="5850"/>
              </a:lnSpc>
            </a:pPr>
            <a:r>
              <a:rPr lang="en-US" sz="5400" b="1" dirty="0">
                <a:solidFill>
                  <a:srgbClr val="C25785"/>
                </a:solidFill>
                <a:latin typeface="Glacial Indifference"/>
              </a:rPr>
              <a:t>What to do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94301" y="6620441"/>
            <a:ext cx="6183443" cy="41148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72747" y="7902203"/>
            <a:ext cx="1573106" cy="1721594"/>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77054" y="7647710"/>
            <a:ext cx="2410946" cy="2060263"/>
          </a:xfrm>
          <a:prstGeom prst="rect">
            <a:avLst/>
          </a:prstGeom>
        </p:spPr>
      </p:pic>
      <p:pic>
        <p:nvPicPr>
          <p:cNvPr id="5" name="Picture 5"/>
          <p:cNvPicPr>
            <a:picLocks noChangeAspect="1"/>
          </p:cNvPicPr>
          <p:nvPr/>
        </p:nvPicPr>
        <p:blipFill>
          <a:blip r:embed="rId9"/>
          <a:srcRect t="1252" r="659" b="26976"/>
          <a:stretch>
            <a:fillRect/>
          </a:stretch>
        </p:blipFill>
        <p:spPr>
          <a:xfrm>
            <a:off x="0" y="0"/>
            <a:ext cx="18288000" cy="5348854"/>
          </a:xfrm>
          <a:prstGeom prst="rect">
            <a:avLst/>
          </a:prstGeom>
        </p:spPr>
      </p:pic>
      <p:sp>
        <p:nvSpPr>
          <p:cNvPr id="6" name="TextBox 6"/>
          <p:cNvSpPr txBox="1"/>
          <p:nvPr/>
        </p:nvSpPr>
        <p:spPr>
          <a:xfrm>
            <a:off x="13011394" y="703556"/>
            <a:ext cx="5034459" cy="986291"/>
          </a:xfrm>
          <a:prstGeom prst="rect">
            <a:avLst/>
          </a:prstGeom>
        </p:spPr>
        <p:txBody>
          <a:bodyPr lIns="0" tIns="0" rIns="0" bIns="0" rtlCol="0" anchor="t">
            <a:spAutoFit/>
          </a:bodyPr>
          <a:lstStyle/>
          <a:p>
            <a:pPr algn="ctr">
              <a:lnSpc>
                <a:spcPts val="3912"/>
              </a:lnSpc>
            </a:pPr>
            <a:r>
              <a:rPr lang="en-US" sz="2794">
                <a:solidFill>
                  <a:srgbClr val="364A54"/>
                </a:solidFill>
                <a:latin typeface="Bobby Jones"/>
              </a:rPr>
              <a:t>Go To: https://projectpreventar.org/</a:t>
            </a:r>
          </a:p>
        </p:txBody>
      </p:sp>
      <p:sp>
        <p:nvSpPr>
          <p:cNvPr id="7" name="TextBox 7"/>
          <p:cNvSpPr txBox="1"/>
          <p:nvPr/>
        </p:nvSpPr>
        <p:spPr>
          <a:xfrm>
            <a:off x="1028700" y="5521310"/>
            <a:ext cx="8071133" cy="1409700"/>
          </a:xfrm>
          <a:prstGeom prst="rect">
            <a:avLst/>
          </a:prstGeom>
        </p:spPr>
        <p:txBody>
          <a:bodyPr lIns="0" tIns="0" rIns="0" bIns="0" rtlCol="0" anchor="t">
            <a:spAutoFit/>
          </a:bodyPr>
          <a:lstStyle/>
          <a:p>
            <a:pPr algn="ctr">
              <a:lnSpc>
                <a:spcPts val="3708"/>
              </a:lnSpc>
            </a:pPr>
            <a:r>
              <a:rPr lang="en-US" sz="3090" spc="309">
                <a:solidFill>
                  <a:srgbClr val="191919"/>
                </a:solidFill>
                <a:latin typeface="Glacial Indifference"/>
              </a:rPr>
              <a:t>Project Prevent is the statewide youth tobacco prevention collation in Arkansas. </a:t>
            </a:r>
          </a:p>
        </p:txBody>
      </p:sp>
      <p:sp>
        <p:nvSpPr>
          <p:cNvPr id="8" name="TextBox 8"/>
          <p:cNvSpPr txBox="1"/>
          <p:nvPr/>
        </p:nvSpPr>
        <p:spPr>
          <a:xfrm>
            <a:off x="10130320" y="6067991"/>
            <a:ext cx="6072309" cy="1095375"/>
          </a:xfrm>
          <a:prstGeom prst="rect">
            <a:avLst/>
          </a:prstGeom>
        </p:spPr>
        <p:txBody>
          <a:bodyPr lIns="0" tIns="0" rIns="0" bIns="0" rtlCol="0" anchor="t">
            <a:spAutoFit/>
          </a:bodyPr>
          <a:lstStyle/>
          <a:p>
            <a:pPr algn="ctr">
              <a:lnSpc>
                <a:spcPts val="2868"/>
              </a:lnSpc>
            </a:pPr>
            <a:r>
              <a:rPr lang="en-US" sz="2390" spc="239">
                <a:solidFill>
                  <a:srgbClr val="191919"/>
                </a:solidFill>
                <a:latin typeface="Glacial Indifference"/>
              </a:rPr>
              <a:t>Their chapters choose to live free from tobacco and nicotine and encourage others to do the same. </a:t>
            </a:r>
          </a:p>
        </p:txBody>
      </p:sp>
      <p:sp>
        <p:nvSpPr>
          <p:cNvPr id="9" name="AutoShape 9"/>
          <p:cNvSpPr/>
          <p:nvPr/>
        </p:nvSpPr>
        <p:spPr>
          <a:xfrm>
            <a:off x="3000035" y="7369160"/>
            <a:ext cx="12606129" cy="0"/>
          </a:xfrm>
          <a:prstGeom prst="line">
            <a:avLst/>
          </a:prstGeom>
          <a:ln w="38100" cap="flat">
            <a:solidFill>
              <a:srgbClr val="364A54"/>
            </a:solidFill>
            <a:prstDash val="sysDot"/>
            <a:headEnd type="none" w="sm" len="sm"/>
            <a:tailEnd type="none" w="sm" len="sm"/>
          </a:ln>
        </p:spPr>
      </p:sp>
      <p:sp>
        <p:nvSpPr>
          <p:cNvPr id="10" name="TextBox 10"/>
          <p:cNvSpPr txBox="1"/>
          <p:nvPr/>
        </p:nvSpPr>
        <p:spPr>
          <a:xfrm>
            <a:off x="5521983" y="7893035"/>
            <a:ext cx="7244033" cy="2152650"/>
          </a:xfrm>
          <a:prstGeom prst="rect">
            <a:avLst/>
          </a:prstGeom>
        </p:spPr>
        <p:txBody>
          <a:bodyPr lIns="0" tIns="0" rIns="0" bIns="0" rtlCol="0" anchor="t">
            <a:spAutoFit/>
          </a:bodyPr>
          <a:lstStyle/>
          <a:p>
            <a:pPr algn="ctr">
              <a:lnSpc>
                <a:spcPts val="4211"/>
              </a:lnSpc>
            </a:pPr>
            <a:r>
              <a:rPr lang="en-US" sz="3509" spc="350">
                <a:solidFill>
                  <a:srgbClr val="191919"/>
                </a:solidFill>
                <a:latin typeface="Glacial Indifference"/>
              </a:rPr>
              <a:t>Enroll in a text program from The Truth Initiative: </a:t>
            </a:r>
          </a:p>
          <a:p>
            <a:pPr algn="ctr">
              <a:lnSpc>
                <a:spcPts val="4211"/>
              </a:lnSpc>
            </a:pPr>
            <a:r>
              <a:rPr lang="en-US" sz="3509" spc="350">
                <a:solidFill>
                  <a:srgbClr val="191919"/>
                </a:solidFill>
                <a:latin typeface="Glacial Indifference"/>
              </a:rPr>
              <a:t>text </a:t>
            </a:r>
            <a:r>
              <a:rPr lang="en-US" sz="3509" spc="350">
                <a:solidFill>
                  <a:srgbClr val="191919"/>
                </a:solidFill>
                <a:latin typeface="Glacial Indifference Bold"/>
              </a:rPr>
              <a:t>DITCHVAPE</a:t>
            </a:r>
            <a:r>
              <a:rPr lang="en-US" sz="3509" spc="350">
                <a:solidFill>
                  <a:srgbClr val="191919"/>
                </a:solidFill>
                <a:latin typeface="Glacial Indifference"/>
              </a:rPr>
              <a:t> to 88709</a:t>
            </a:r>
          </a:p>
          <a:p>
            <a:pPr algn="ctr">
              <a:lnSpc>
                <a:spcPts val="4331"/>
              </a:lnSpc>
            </a:pPr>
            <a:endParaRPr lang="en-US" sz="3509" spc="350">
              <a:solidFill>
                <a:srgbClr val="191919"/>
              </a:solidFill>
              <a:latin typeface="Glacial Indifferenc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6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15715">
            <a:off x="13484743" y="-4753485"/>
            <a:ext cx="9606513" cy="8886025"/>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12145" y="1039472"/>
            <a:ext cx="2439962" cy="266298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042742">
            <a:off x="-1826606" y="4035381"/>
            <a:ext cx="7642611" cy="7930076"/>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3791" y="459610"/>
            <a:ext cx="3341816" cy="241028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7968">
            <a:off x="701306" y="5272017"/>
            <a:ext cx="1626449" cy="3771477"/>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47712">
            <a:off x="12793340" y="4875753"/>
            <a:ext cx="5203433" cy="5580089"/>
          </a:xfrm>
          <a:prstGeom prst="rect">
            <a:avLst/>
          </a:prstGeom>
        </p:spPr>
      </p:pic>
      <p:sp>
        <p:nvSpPr>
          <p:cNvPr id="8" name="TextBox 8"/>
          <p:cNvSpPr txBox="1"/>
          <p:nvPr/>
        </p:nvSpPr>
        <p:spPr>
          <a:xfrm>
            <a:off x="3781049" y="3433073"/>
            <a:ext cx="10725902" cy="2476500"/>
          </a:xfrm>
          <a:prstGeom prst="rect">
            <a:avLst/>
          </a:prstGeom>
        </p:spPr>
        <p:txBody>
          <a:bodyPr lIns="0" tIns="0" rIns="0" bIns="0" rtlCol="0" anchor="t">
            <a:spAutoFit/>
          </a:bodyPr>
          <a:lstStyle/>
          <a:p>
            <a:pPr algn="ctr">
              <a:lnSpc>
                <a:spcPts val="19500"/>
              </a:lnSpc>
            </a:pPr>
            <a:r>
              <a:rPr lang="en-US" sz="15000">
                <a:solidFill>
                  <a:srgbClr val="191919"/>
                </a:solidFill>
                <a:latin typeface="Bobby Jones"/>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6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74377" y="-2936338"/>
            <a:ext cx="7642611" cy="7930076"/>
          </a:xfrm>
          <a:prstGeom prst="rect">
            <a:avLst/>
          </a:prstGeom>
        </p:spPr>
      </p:pic>
      <p:sp>
        <p:nvSpPr>
          <p:cNvPr id="3" name="TextBox 3"/>
          <p:cNvSpPr txBox="1"/>
          <p:nvPr/>
        </p:nvSpPr>
        <p:spPr>
          <a:xfrm>
            <a:off x="4428735" y="2201369"/>
            <a:ext cx="10516026" cy="1752600"/>
          </a:xfrm>
          <a:prstGeom prst="rect">
            <a:avLst/>
          </a:prstGeom>
        </p:spPr>
        <p:txBody>
          <a:bodyPr lIns="0" tIns="0" rIns="0" bIns="0" rtlCol="0" anchor="t">
            <a:spAutoFit/>
          </a:bodyPr>
          <a:lstStyle/>
          <a:p>
            <a:pPr algn="r">
              <a:lnSpc>
                <a:spcPts val="13200"/>
              </a:lnSpc>
            </a:pPr>
            <a:r>
              <a:rPr lang="en-US" sz="12000">
                <a:solidFill>
                  <a:srgbClr val="303A61"/>
                </a:solidFill>
                <a:latin typeface="Bobby Jones"/>
              </a:rPr>
              <a:t>WHAT IS A VAPE?</a:t>
            </a:r>
          </a:p>
        </p:txBody>
      </p:sp>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6928" y="682357"/>
            <a:ext cx="3341816" cy="241028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83039" y="1204822"/>
            <a:ext cx="2076261" cy="226604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5642604" y="7549415"/>
            <a:ext cx="2110012" cy="4892781"/>
          </a:xfrm>
          <a:prstGeom prst="rect">
            <a:avLst/>
          </a:prstGeom>
        </p:spPr>
      </p:pic>
      <p:pic>
        <p:nvPicPr>
          <p:cNvPr id="7" name="Picture 7"/>
          <p:cNvPicPr>
            <a:picLocks noChangeAspect="1"/>
          </p:cNvPicPr>
          <p:nvPr/>
        </p:nvPicPr>
        <p:blipFill>
          <a:blip r:embed="rId11"/>
          <a:srcRect/>
          <a:stretch>
            <a:fillRect/>
          </a:stretch>
        </p:blipFill>
        <p:spPr>
          <a:xfrm rot="248579">
            <a:off x="10608428" y="4225291"/>
            <a:ext cx="7720516" cy="5790387"/>
          </a:xfrm>
          <a:prstGeom prst="rect">
            <a:avLst/>
          </a:prstGeom>
        </p:spPr>
      </p:pic>
      <p:sp>
        <p:nvSpPr>
          <p:cNvPr id="8" name="TextBox 8"/>
          <p:cNvSpPr txBox="1"/>
          <p:nvPr/>
        </p:nvSpPr>
        <p:spPr>
          <a:xfrm>
            <a:off x="801826" y="4946113"/>
            <a:ext cx="9057234" cy="2667397"/>
          </a:xfrm>
          <a:prstGeom prst="rect">
            <a:avLst/>
          </a:prstGeom>
        </p:spPr>
        <p:txBody>
          <a:bodyPr lIns="0" tIns="0" rIns="0" bIns="0" rtlCol="0" anchor="t">
            <a:spAutoFit/>
          </a:bodyPr>
          <a:lstStyle/>
          <a:p>
            <a:pPr>
              <a:lnSpc>
                <a:spcPts val="5199"/>
              </a:lnSpc>
            </a:pPr>
            <a:r>
              <a:rPr lang="en-US" sz="6000" dirty="0">
                <a:solidFill>
                  <a:srgbClr val="C25785"/>
                </a:solidFill>
                <a:latin typeface="Glacial Indifference"/>
              </a:rPr>
              <a:t>A "vape," or an electronic cigarette, is a device that heats up a liquid to create a vapor you inhale.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AEF"/>
        </a:solidFill>
        <a:effectLst/>
      </p:bgPr>
    </p:bg>
    <p:spTree>
      <p:nvGrpSpPr>
        <p:cNvPr id="1" name=""/>
        <p:cNvGrpSpPr/>
        <p:nvPr/>
      </p:nvGrpSpPr>
      <p:grpSpPr>
        <a:xfrm>
          <a:off x="0" y="0"/>
          <a:ext cx="0" cy="0"/>
          <a:chOff x="0" y="0"/>
          <a:chExt cx="0" cy="0"/>
        </a:xfrm>
      </p:grpSpPr>
      <p:sp>
        <p:nvSpPr>
          <p:cNvPr id="2" name="TextBox 2"/>
          <p:cNvSpPr txBox="1"/>
          <p:nvPr/>
        </p:nvSpPr>
        <p:spPr>
          <a:xfrm>
            <a:off x="2692869" y="3466441"/>
            <a:ext cx="10125791" cy="732156"/>
          </a:xfrm>
          <a:prstGeom prst="rect">
            <a:avLst/>
          </a:prstGeom>
        </p:spPr>
        <p:txBody>
          <a:bodyPr lIns="0" tIns="0" rIns="0" bIns="0" rtlCol="0" anchor="t">
            <a:spAutoFit/>
          </a:bodyPr>
          <a:lstStyle/>
          <a:p>
            <a:pPr algn="ctr">
              <a:lnSpc>
                <a:spcPts val="5979"/>
              </a:lnSpc>
            </a:pPr>
            <a:r>
              <a:rPr lang="en-US" sz="4599" u="sng">
                <a:solidFill>
                  <a:srgbClr val="C25785"/>
                </a:solidFill>
                <a:latin typeface="League Spartan"/>
              </a:rPr>
              <a:t>Common Brand Names</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9435" y="1238500"/>
            <a:ext cx="2076261" cy="226604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59645">
            <a:off x="15127826" y="-369450"/>
            <a:ext cx="481212" cy="2036876"/>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64070">
            <a:off x="15817859" y="-64364"/>
            <a:ext cx="1879949" cy="20574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42742">
            <a:off x="-2263740" y="5080678"/>
            <a:ext cx="7642611" cy="7930076"/>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19435" y="7634032"/>
            <a:ext cx="2497106" cy="2652968"/>
          </a:xfrm>
          <a:prstGeom prst="rect">
            <a:avLst/>
          </a:prstGeom>
        </p:spPr>
      </p:pic>
      <p:sp>
        <p:nvSpPr>
          <p:cNvPr id="8" name="TextBox 8"/>
          <p:cNvSpPr txBox="1"/>
          <p:nvPr/>
        </p:nvSpPr>
        <p:spPr>
          <a:xfrm>
            <a:off x="4863870" y="5048250"/>
            <a:ext cx="2542101" cy="790575"/>
          </a:xfrm>
          <a:prstGeom prst="rect">
            <a:avLst/>
          </a:prstGeom>
        </p:spPr>
        <p:txBody>
          <a:bodyPr lIns="0" tIns="0" rIns="0" bIns="0" rtlCol="0" anchor="t">
            <a:spAutoFit/>
          </a:bodyPr>
          <a:lstStyle/>
          <a:p>
            <a:pPr algn="ctr">
              <a:lnSpc>
                <a:spcPts val="6124"/>
              </a:lnSpc>
            </a:pPr>
            <a:r>
              <a:rPr lang="en-US" sz="5103">
                <a:solidFill>
                  <a:srgbClr val="191919"/>
                </a:solidFill>
                <a:latin typeface="Bobby Jones Bold"/>
              </a:rPr>
              <a:t>juul</a:t>
            </a:r>
          </a:p>
        </p:txBody>
      </p:sp>
      <p:sp>
        <p:nvSpPr>
          <p:cNvPr id="9" name="TextBox 9"/>
          <p:cNvSpPr txBox="1"/>
          <p:nvPr/>
        </p:nvSpPr>
        <p:spPr>
          <a:xfrm>
            <a:off x="7572785" y="5048250"/>
            <a:ext cx="3142429" cy="790575"/>
          </a:xfrm>
          <a:prstGeom prst="rect">
            <a:avLst/>
          </a:prstGeom>
        </p:spPr>
        <p:txBody>
          <a:bodyPr lIns="0" tIns="0" rIns="0" bIns="0" rtlCol="0" anchor="t">
            <a:spAutoFit/>
          </a:bodyPr>
          <a:lstStyle/>
          <a:p>
            <a:pPr algn="ctr">
              <a:lnSpc>
                <a:spcPts val="6120"/>
              </a:lnSpc>
            </a:pPr>
            <a:r>
              <a:rPr lang="en-US" sz="5100">
                <a:solidFill>
                  <a:srgbClr val="191919"/>
                </a:solidFill>
                <a:latin typeface="Bobby Jones Bold"/>
              </a:rPr>
              <a:t>puff bars</a:t>
            </a:r>
          </a:p>
        </p:txBody>
      </p:sp>
      <p:sp>
        <p:nvSpPr>
          <p:cNvPr id="10" name="TextBox 10"/>
          <p:cNvSpPr txBox="1"/>
          <p:nvPr/>
        </p:nvSpPr>
        <p:spPr>
          <a:xfrm>
            <a:off x="7755764" y="6654902"/>
            <a:ext cx="3142429" cy="790575"/>
          </a:xfrm>
          <a:prstGeom prst="rect">
            <a:avLst/>
          </a:prstGeom>
        </p:spPr>
        <p:txBody>
          <a:bodyPr lIns="0" tIns="0" rIns="0" bIns="0" rtlCol="0" anchor="t">
            <a:spAutoFit/>
          </a:bodyPr>
          <a:lstStyle/>
          <a:p>
            <a:pPr algn="ctr">
              <a:lnSpc>
                <a:spcPts val="6120"/>
              </a:lnSpc>
            </a:pPr>
            <a:r>
              <a:rPr lang="en-US" sz="5100">
                <a:solidFill>
                  <a:srgbClr val="191919"/>
                </a:solidFill>
                <a:latin typeface="Bobby Jones Bold"/>
              </a:rPr>
              <a:t>supergood</a:t>
            </a:r>
          </a:p>
        </p:txBody>
      </p:sp>
      <p:sp>
        <p:nvSpPr>
          <p:cNvPr id="11" name="TextBox 11"/>
          <p:cNvSpPr txBox="1"/>
          <p:nvPr/>
        </p:nvSpPr>
        <p:spPr>
          <a:xfrm>
            <a:off x="4730520" y="6635852"/>
            <a:ext cx="2542101" cy="790575"/>
          </a:xfrm>
          <a:prstGeom prst="rect">
            <a:avLst/>
          </a:prstGeom>
        </p:spPr>
        <p:txBody>
          <a:bodyPr lIns="0" tIns="0" rIns="0" bIns="0" rtlCol="0" anchor="t">
            <a:spAutoFit/>
          </a:bodyPr>
          <a:lstStyle/>
          <a:p>
            <a:pPr algn="ctr">
              <a:lnSpc>
                <a:spcPts val="6120"/>
              </a:lnSpc>
            </a:pPr>
            <a:r>
              <a:rPr lang="en-US" sz="5100">
                <a:solidFill>
                  <a:srgbClr val="191919"/>
                </a:solidFill>
                <a:latin typeface="Bobby Jones Bold"/>
              </a:rPr>
              <a:t>Suorin</a:t>
            </a:r>
          </a:p>
        </p:txBody>
      </p:sp>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201122">
            <a:off x="15250790" y="2980558"/>
            <a:ext cx="2309350" cy="4286497"/>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694632">
            <a:off x="11916970" y="3894669"/>
            <a:ext cx="2680669" cy="3003551"/>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279632">
            <a:off x="12249037" y="5901343"/>
            <a:ext cx="1645920" cy="4114800"/>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216019" y="7350227"/>
            <a:ext cx="2378893" cy="2571776"/>
          </a:xfrm>
          <a:prstGeom prst="rect">
            <a:avLst/>
          </a:prstGeom>
        </p:spPr>
      </p:pic>
      <p:sp>
        <p:nvSpPr>
          <p:cNvPr id="16" name="TextBox 16"/>
          <p:cNvSpPr txBox="1"/>
          <p:nvPr/>
        </p:nvSpPr>
        <p:spPr>
          <a:xfrm>
            <a:off x="381106" y="66675"/>
            <a:ext cx="8698828" cy="3041019"/>
          </a:xfrm>
          <a:prstGeom prst="rect">
            <a:avLst/>
          </a:prstGeom>
        </p:spPr>
        <p:txBody>
          <a:bodyPr lIns="0" tIns="0" rIns="0" bIns="0" rtlCol="0" anchor="t">
            <a:spAutoFit/>
          </a:bodyPr>
          <a:lstStyle/>
          <a:p>
            <a:pPr algn="ctr">
              <a:lnSpc>
                <a:spcPts val="11770"/>
              </a:lnSpc>
            </a:pPr>
            <a:r>
              <a:rPr lang="en-US" sz="10700">
                <a:solidFill>
                  <a:srgbClr val="303A61"/>
                </a:solidFill>
                <a:latin typeface="Bobby Jones"/>
              </a:rPr>
              <a:t>TYPES OF VAPES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6E0"/>
        </a:solidFill>
        <a:effectLst/>
      </p:bgPr>
    </p:bg>
    <p:spTree>
      <p:nvGrpSpPr>
        <p:cNvPr id="1" name=""/>
        <p:cNvGrpSpPr/>
        <p:nvPr/>
      </p:nvGrpSpPr>
      <p:grpSpPr>
        <a:xfrm>
          <a:off x="0" y="0"/>
          <a:ext cx="0" cy="0"/>
          <a:chOff x="0" y="0"/>
          <a:chExt cx="0" cy="0"/>
        </a:xfrm>
      </p:grpSpPr>
      <p:sp>
        <p:nvSpPr>
          <p:cNvPr id="2" name="TextBox 2"/>
          <p:cNvSpPr txBox="1"/>
          <p:nvPr/>
        </p:nvSpPr>
        <p:spPr>
          <a:xfrm>
            <a:off x="4205855" y="3229719"/>
            <a:ext cx="9309919" cy="3952875"/>
          </a:xfrm>
          <a:prstGeom prst="rect">
            <a:avLst/>
          </a:prstGeom>
        </p:spPr>
        <p:txBody>
          <a:bodyPr lIns="0" tIns="0" rIns="0" bIns="0" rtlCol="0" anchor="t">
            <a:spAutoFit/>
          </a:bodyPr>
          <a:lstStyle/>
          <a:p>
            <a:pPr algn="ctr">
              <a:lnSpc>
                <a:spcPts val="15000"/>
              </a:lnSpc>
            </a:pPr>
            <a:r>
              <a:rPr lang="en-US" sz="15000">
                <a:solidFill>
                  <a:srgbClr val="303A61"/>
                </a:solidFill>
                <a:latin typeface="Bobby Jones"/>
              </a:rPr>
              <a:t>NICOTINE ADDICTION</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15715">
            <a:off x="13484743" y="-4753485"/>
            <a:ext cx="9606513" cy="888602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12145" y="1039472"/>
            <a:ext cx="2439962" cy="266298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042742">
            <a:off x="-3000966" y="5293262"/>
            <a:ext cx="7642611" cy="7930076"/>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3791" y="459610"/>
            <a:ext cx="3341816" cy="2410285"/>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2447" y="4766573"/>
            <a:ext cx="1626449" cy="3771477"/>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908465" y="6172200"/>
            <a:ext cx="6379535" cy="4114800"/>
          </a:xfrm>
          <a:prstGeom prst="rect">
            <a:avLst/>
          </a:prstGeom>
        </p:spPr>
      </p:pic>
      <p:sp>
        <p:nvSpPr>
          <p:cNvPr id="9" name="TextBox 9"/>
          <p:cNvSpPr txBox="1"/>
          <p:nvPr/>
        </p:nvSpPr>
        <p:spPr>
          <a:xfrm>
            <a:off x="6323787" y="1926423"/>
            <a:ext cx="5074055" cy="822325"/>
          </a:xfrm>
          <a:prstGeom prst="rect">
            <a:avLst/>
          </a:prstGeom>
        </p:spPr>
        <p:txBody>
          <a:bodyPr lIns="0" tIns="0" rIns="0" bIns="0" rtlCol="0" anchor="t">
            <a:spAutoFit/>
          </a:bodyPr>
          <a:lstStyle/>
          <a:p>
            <a:pPr algn="ctr">
              <a:lnSpc>
                <a:spcPts val="6500"/>
              </a:lnSpc>
            </a:pPr>
            <a:r>
              <a:rPr lang="en-US" sz="5000">
                <a:solidFill>
                  <a:srgbClr val="191919"/>
                </a:solidFill>
                <a:latin typeface="Bobby Jones"/>
              </a:rPr>
              <a:t>What is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87666" flipH="1">
            <a:off x="11146550" y="-2081025"/>
            <a:ext cx="10642810" cy="1104312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32144" y="-250021"/>
            <a:ext cx="3956194" cy="338074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92606" y="-3356564"/>
            <a:ext cx="7642611" cy="7930076"/>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590087" y="8838162"/>
            <a:ext cx="1460558" cy="1598422"/>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659645">
            <a:off x="17075697" y="1322785"/>
            <a:ext cx="367206" cy="1554309"/>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722619" y="3003897"/>
            <a:ext cx="2023725" cy="2023725"/>
          </a:xfrm>
          <a:prstGeom prst="rect">
            <a:avLst/>
          </a:prstGeom>
        </p:spPr>
      </p:pic>
      <p:pic>
        <p:nvPicPr>
          <p:cNvPr id="8"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072524" y="742334"/>
            <a:ext cx="3896684" cy="3088122"/>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643379" y="4153646"/>
            <a:ext cx="2407265" cy="3320366"/>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059451" y="3672783"/>
            <a:ext cx="1927258" cy="2709677"/>
          </a:xfrm>
          <a:prstGeom prst="rect">
            <a:avLst/>
          </a:prstGeom>
        </p:spPr>
      </p:pic>
      <p:pic>
        <p:nvPicPr>
          <p:cNvPr id="11" name="Picture 11"/>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844625" y="5813829"/>
            <a:ext cx="1810119" cy="4000262"/>
          </a:xfrm>
          <a:prstGeom prst="rect">
            <a:avLst/>
          </a:prstGeom>
        </p:spPr>
      </p:pic>
      <p:pic>
        <p:nvPicPr>
          <p:cNvPr id="12" name="Picture 12"/>
          <p:cNvPicPr>
            <a:picLocks noChangeAspect="1"/>
          </p:cNvPicPr>
          <p:nvPr/>
        </p:nvPicPr>
        <p:blipFill>
          <a:blip r:embed="rId23"/>
          <a:srcRect/>
          <a:stretch>
            <a:fillRect/>
          </a:stretch>
        </p:blipFill>
        <p:spPr>
          <a:xfrm rot="-443677">
            <a:off x="9822689" y="7181602"/>
            <a:ext cx="2251666" cy="2824882"/>
          </a:xfrm>
          <a:prstGeom prst="rect">
            <a:avLst/>
          </a:prstGeom>
        </p:spPr>
      </p:pic>
      <p:sp>
        <p:nvSpPr>
          <p:cNvPr id="13" name="TextBox 13"/>
          <p:cNvSpPr txBox="1"/>
          <p:nvPr/>
        </p:nvSpPr>
        <p:spPr>
          <a:xfrm>
            <a:off x="506267" y="1095375"/>
            <a:ext cx="9144000" cy="2941162"/>
          </a:xfrm>
          <a:prstGeom prst="rect">
            <a:avLst/>
          </a:prstGeom>
        </p:spPr>
        <p:txBody>
          <a:bodyPr lIns="0" tIns="0" rIns="0" bIns="0" rtlCol="0" anchor="t">
            <a:spAutoFit/>
          </a:bodyPr>
          <a:lstStyle/>
          <a:p>
            <a:pPr>
              <a:lnSpc>
                <a:spcPts val="11371"/>
              </a:lnSpc>
            </a:pPr>
            <a:r>
              <a:rPr lang="en-US" sz="10337">
                <a:solidFill>
                  <a:srgbClr val="303A61"/>
                </a:solidFill>
                <a:latin typeface="Bobby Jones"/>
              </a:rPr>
              <a:t>WHAT EXACTLY IS NICOTINE?</a:t>
            </a:r>
          </a:p>
        </p:txBody>
      </p:sp>
      <p:sp>
        <p:nvSpPr>
          <p:cNvPr id="14" name="TextBox 14"/>
          <p:cNvSpPr txBox="1"/>
          <p:nvPr/>
        </p:nvSpPr>
        <p:spPr>
          <a:xfrm>
            <a:off x="680885" y="5781628"/>
            <a:ext cx="8338241" cy="2812415"/>
          </a:xfrm>
          <a:prstGeom prst="rect">
            <a:avLst/>
          </a:prstGeom>
        </p:spPr>
        <p:txBody>
          <a:bodyPr lIns="0" tIns="0" rIns="0" bIns="0" rtlCol="0" anchor="t">
            <a:spAutoFit/>
          </a:bodyPr>
          <a:lstStyle/>
          <a:p>
            <a:pPr>
              <a:lnSpc>
                <a:spcPts val="5589"/>
              </a:lnSpc>
            </a:pPr>
            <a:r>
              <a:rPr lang="en-US" sz="4299" dirty="0">
                <a:solidFill>
                  <a:srgbClr val="191919"/>
                </a:solidFill>
                <a:latin typeface="Bobby Jones"/>
              </a:rPr>
              <a:t>It's a </a:t>
            </a:r>
            <a:r>
              <a:rPr lang="en-US" sz="4299" u="sng" dirty="0">
                <a:solidFill>
                  <a:srgbClr val="191919"/>
                </a:solidFill>
                <a:latin typeface="Bobby Jones"/>
              </a:rPr>
              <a:t>poisonous chemical </a:t>
            </a:r>
            <a:r>
              <a:rPr lang="en-US" sz="4299" dirty="0">
                <a:solidFill>
                  <a:srgbClr val="191919"/>
                </a:solidFill>
                <a:latin typeface="Bobby Jones"/>
              </a:rPr>
              <a:t>found in a plant called tobacco. It is put inside cigarettes and vape liquids, and it makes you want more of it.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09222" y="5043416"/>
            <a:ext cx="2685939" cy="251471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37696" y="4990456"/>
            <a:ext cx="2899737" cy="271487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80358" y="5122937"/>
            <a:ext cx="2685939" cy="2514711"/>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92838" y="4896208"/>
            <a:ext cx="3000402" cy="280912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92606" y="-3033868"/>
            <a:ext cx="7642611" cy="7930076"/>
          </a:xfrm>
          <a:prstGeom prst="rect">
            <a:avLst/>
          </a:prstGeom>
        </p:spPr>
      </p:pic>
      <p:sp>
        <p:nvSpPr>
          <p:cNvPr id="7" name="TextBox 7"/>
          <p:cNvSpPr txBox="1"/>
          <p:nvPr/>
        </p:nvSpPr>
        <p:spPr>
          <a:xfrm>
            <a:off x="4434939" y="47625"/>
            <a:ext cx="13224674" cy="3303426"/>
          </a:xfrm>
          <a:prstGeom prst="rect">
            <a:avLst/>
          </a:prstGeom>
        </p:spPr>
        <p:txBody>
          <a:bodyPr lIns="0" tIns="0" rIns="0" bIns="0" rtlCol="0" anchor="t">
            <a:spAutoFit/>
          </a:bodyPr>
          <a:lstStyle/>
          <a:p>
            <a:pPr algn="ctr">
              <a:lnSpc>
                <a:spcPts val="12727"/>
              </a:lnSpc>
            </a:pPr>
            <a:r>
              <a:rPr lang="en-US" sz="11570">
                <a:solidFill>
                  <a:srgbClr val="303A61"/>
                </a:solidFill>
                <a:latin typeface="Bobby Jones"/>
              </a:rPr>
              <a:t>WHAT DOES NICOTINE DO TO YOU?</a:t>
            </a:r>
          </a:p>
        </p:txBody>
      </p:sp>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77432" y="2394357"/>
            <a:ext cx="3956194" cy="338074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16673" y="7883884"/>
            <a:ext cx="1879949" cy="20574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96243" y="5775104"/>
            <a:ext cx="1626449" cy="3771477"/>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06237" y="5220058"/>
            <a:ext cx="1584337" cy="2074727"/>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696079" y="5434460"/>
            <a:ext cx="1982972" cy="1732622"/>
          </a:xfrm>
          <a:prstGeom prst="rect">
            <a:avLst/>
          </a:prstGeom>
        </p:spPr>
      </p:pic>
      <p:pic>
        <p:nvPicPr>
          <p:cNvPr id="13" name="Picture 13"/>
          <p:cNvPicPr>
            <a:picLocks noChangeAspect="1"/>
          </p:cNvPicPr>
          <p:nvPr/>
        </p:nvPicPr>
        <p:blipFill>
          <a:blip r:embed="rId17"/>
          <a:srcRect/>
          <a:stretch>
            <a:fillRect/>
          </a:stretch>
        </p:blipFill>
        <p:spPr>
          <a:xfrm>
            <a:off x="10064096" y="5489319"/>
            <a:ext cx="1966360" cy="1676322"/>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397816" y="5489319"/>
            <a:ext cx="1745517" cy="1717153"/>
          </a:xfrm>
          <a:prstGeom prst="rect">
            <a:avLst/>
          </a:prstGeom>
        </p:spPr>
      </p:pic>
      <p:sp>
        <p:nvSpPr>
          <p:cNvPr id="15" name="TextBox 15"/>
          <p:cNvSpPr txBox="1"/>
          <p:nvPr/>
        </p:nvSpPr>
        <p:spPr>
          <a:xfrm>
            <a:off x="4310693" y="3551330"/>
            <a:ext cx="9666615" cy="1095375"/>
          </a:xfrm>
          <a:prstGeom prst="rect">
            <a:avLst/>
          </a:prstGeom>
        </p:spPr>
        <p:txBody>
          <a:bodyPr lIns="0" tIns="0" rIns="0" bIns="0" rtlCol="0" anchor="t">
            <a:spAutoFit/>
          </a:bodyPr>
          <a:lstStyle/>
          <a:p>
            <a:pPr algn="ctr">
              <a:lnSpc>
                <a:spcPts val="4319"/>
              </a:lnSpc>
            </a:pPr>
            <a:r>
              <a:rPr lang="en-US" sz="3599">
                <a:solidFill>
                  <a:srgbClr val="191919"/>
                </a:solidFill>
                <a:latin typeface="Bobby Jones"/>
              </a:rPr>
              <a:t>It effects your developing brain and harms parts that controls:</a:t>
            </a:r>
          </a:p>
        </p:txBody>
      </p:sp>
      <p:sp>
        <p:nvSpPr>
          <p:cNvPr id="16" name="TextBox 16"/>
          <p:cNvSpPr txBox="1"/>
          <p:nvPr/>
        </p:nvSpPr>
        <p:spPr>
          <a:xfrm>
            <a:off x="2628440" y="8076268"/>
            <a:ext cx="3275768" cy="521335"/>
          </a:xfrm>
          <a:prstGeom prst="rect">
            <a:avLst/>
          </a:prstGeom>
        </p:spPr>
        <p:txBody>
          <a:bodyPr lIns="0" tIns="0" rIns="0" bIns="0" rtlCol="0" anchor="t">
            <a:spAutoFit/>
          </a:bodyPr>
          <a:lstStyle/>
          <a:p>
            <a:pPr algn="ctr">
              <a:lnSpc>
                <a:spcPts val="4159"/>
              </a:lnSpc>
            </a:pPr>
            <a:r>
              <a:rPr lang="en-US" sz="3199">
                <a:solidFill>
                  <a:srgbClr val="C25785"/>
                </a:solidFill>
                <a:latin typeface="Glacial Indifference"/>
              </a:rPr>
              <a:t>Learning</a:t>
            </a:r>
          </a:p>
        </p:txBody>
      </p:sp>
      <p:sp>
        <p:nvSpPr>
          <p:cNvPr id="17" name="TextBox 17"/>
          <p:cNvSpPr txBox="1"/>
          <p:nvPr/>
        </p:nvSpPr>
        <p:spPr>
          <a:xfrm>
            <a:off x="6856708" y="8076268"/>
            <a:ext cx="1661713" cy="1045210"/>
          </a:xfrm>
          <a:prstGeom prst="rect">
            <a:avLst/>
          </a:prstGeom>
        </p:spPr>
        <p:txBody>
          <a:bodyPr lIns="0" tIns="0" rIns="0" bIns="0" rtlCol="0" anchor="t">
            <a:spAutoFit/>
          </a:bodyPr>
          <a:lstStyle/>
          <a:p>
            <a:pPr algn="ctr">
              <a:lnSpc>
                <a:spcPts val="4159"/>
              </a:lnSpc>
            </a:pPr>
            <a:r>
              <a:rPr lang="en-US" sz="3199">
                <a:solidFill>
                  <a:srgbClr val="C25785"/>
                </a:solidFill>
                <a:latin typeface="Glacial Indifference"/>
              </a:rPr>
              <a:t>Your Mood</a:t>
            </a:r>
          </a:p>
        </p:txBody>
      </p:sp>
      <p:sp>
        <p:nvSpPr>
          <p:cNvPr id="18" name="TextBox 18"/>
          <p:cNvSpPr txBox="1"/>
          <p:nvPr/>
        </p:nvSpPr>
        <p:spPr>
          <a:xfrm>
            <a:off x="9144000" y="8076268"/>
            <a:ext cx="3758656" cy="521335"/>
          </a:xfrm>
          <a:prstGeom prst="rect">
            <a:avLst/>
          </a:prstGeom>
        </p:spPr>
        <p:txBody>
          <a:bodyPr lIns="0" tIns="0" rIns="0" bIns="0" rtlCol="0" anchor="t">
            <a:spAutoFit/>
          </a:bodyPr>
          <a:lstStyle/>
          <a:p>
            <a:pPr algn="ctr">
              <a:lnSpc>
                <a:spcPts val="4159"/>
              </a:lnSpc>
            </a:pPr>
            <a:r>
              <a:rPr lang="en-US" sz="3199">
                <a:solidFill>
                  <a:srgbClr val="C25785"/>
                </a:solidFill>
                <a:latin typeface="Glacial Indifference"/>
              </a:rPr>
              <a:t>Paying Attention</a:t>
            </a:r>
          </a:p>
        </p:txBody>
      </p:sp>
      <p:sp>
        <p:nvSpPr>
          <p:cNvPr id="19" name="TextBox 19"/>
          <p:cNvSpPr txBox="1"/>
          <p:nvPr/>
        </p:nvSpPr>
        <p:spPr>
          <a:xfrm>
            <a:off x="13397816" y="8076268"/>
            <a:ext cx="1708753" cy="1045210"/>
          </a:xfrm>
          <a:prstGeom prst="rect">
            <a:avLst/>
          </a:prstGeom>
        </p:spPr>
        <p:txBody>
          <a:bodyPr lIns="0" tIns="0" rIns="0" bIns="0" rtlCol="0" anchor="t">
            <a:spAutoFit/>
          </a:bodyPr>
          <a:lstStyle/>
          <a:p>
            <a:pPr algn="ctr">
              <a:lnSpc>
                <a:spcPts val="4159"/>
              </a:lnSpc>
            </a:pPr>
            <a:r>
              <a:rPr lang="en-US" sz="3199">
                <a:solidFill>
                  <a:srgbClr val="C25785"/>
                </a:solidFill>
                <a:latin typeface="Glacial Indifference"/>
              </a:rPr>
              <a:t>Attitude Control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29062" y="108314"/>
            <a:ext cx="9458500" cy="329865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91099" y="-3066197"/>
            <a:ext cx="7642611" cy="793007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30207" y="552497"/>
            <a:ext cx="3341816" cy="2410285"/>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15715">
            <a:off x="13484743" y="-4753485"/>
            <a:ext cx="9606513" cy="888602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512145" y="1039472"/>
            <a:ext cx="2439962" cy="2662987"/>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96243" y="5775104"/>
            <a:ext cx="1626449" cy="3771477"/>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146567" y="7200900"/>
            <a:ext cx="6759425" cy="4114800"/>
          </a:xfrm>
          <a:prstGeom prst="rect">
            <a:avLst/>
          </a:prstGeom>
        </p:spPr>
      </p:pic>
      <p:sp>
        <p:nvSpPr>
          <p:cNvPr id="9" name="TextBox 9"/>
          <p:cNvSpPr txBox="1"/>
          <p:nvPr/>
        </p:nvSpPr>
        <p:spPr>
          <a:xfrm>
            <a:off x="4508623" y="539710"/>
            <a:ext cx="9699379" cy="2502535"/>
          </a:xfrm>
          <a:prstGeom prst="rect">
            <a:avLst/>
          </a:prstGeom>
        </p:spPr>
        <p:txBody>
          <a:bodyPr lIns="0" tIns="0" rIns="0" bIns="0" rtlCol="0" anchor="t">
            <a:spAutoFit/>
          </a:bodyPr>
          <a:lstStyle/>
          <a:p>
            <a:pPr algn="ctr">
              <a:lnSpc>
                <a:spcPts val="9679"/>
              </a:lnSpc>
            </a:pPr>
            <a:r>
              <a:rPr lang="en-US" sz="8799">
                <a:solidFill>
                  <a:srgbClr val="303A61"/>
                </a:solidFill>
                <a:latin typeface="Bobby Jones Bold"/>
              </a:rPr>
              <a:t>the cycle of nicotine addiction</a:t>
            </a:r>
          </a:p>
        </p:txBody>
      </p:sp>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225388" y="2861094"/>
            <a:ext cx="7270208" cy="7306742"/>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60793">
            <a:off x="7101589" y="3527822"/>
            <a:ext cx="1677446" cy="1879491"/>
          </a:xfrm>
          <a:prstGeom prst="rect">
            <a:avLst/>
          </a:prstGeom>
        </p:spPr>
      </p:pic>
      <p:pic>
        <p:nvPicPr>
          <p:cNvPr id="12" name="Picture 12"/>
          <p:cNvPicPr>
            <a:picLocks noChangeAspect="1"/>
          </p:cNvPicPr>
          <p:nvPr/>
        </p:nvPicPr>
        <p:blipFill>
          <a:blip r:embed="rId21"/>
          <a:srcRect/>
          <a:stretch>
            <a:fillRect/>
          </a:stretch>
        </p:blipFill>
        <p:spPr>
          <a:xfrm>
            <a:off x="9967464" y="4795521"/>
            <a:ext cx="1851573" cy="1557636"/>
          </a:xfrm>
          <a:prstGeom prst="rect">
            <a:avLst/>
          </a:prstGeom>
        </p:spPr>
      </p:pic>
      <p:pic>
        <p:nvPicPr>
          <p:cNvPr id="13" name="Picture 13"/>
          <p:cNvPicPr>
            <a:picLocks noChangeAspect="1"/>
          </p:cNvPicPr>
          <p:nvPr/>
        </p:nvPicPr>
        <p:blipFill>
          <a:blip r:embed="rId21"/>
          <a:srcRect/>
          <a:stretch>
            <a:fillRect/>
          </a:stretch>
        </p:blipFill>
        <p:spPr>
          <a:xfrm>
            <a:off x="10119864" y="4947921"/>
            <a:ext cx="1851573" cy="1557636"/>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434334">
            <a:off x="9206592" y="7627565"/>
            <a:ext cx="1178097" cy="1957563"/>
          </a:xfrm>
          <a:prstGeom prst="rect">
            <a:avLst/>
          </a:prstGeom>
        </p:spPr>
      </p:pic>
      <p:pic>
        <p:nvPicPr>
          <p:cNvPr id="1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1063799">
            <a:off x="5759321" y="6659104"/>
            <a:ext cx="2203470" cy="12449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is - Nicotine Addiction Isn’t Pretty  Bathroom  The Real Cost of Vapes-bWVS82hS070-1080p-1659543397634">
            <a:hlinkClick r:id="" action="ppaction://media"/>
            <a:extLst>
              <a:ext uri="{FF2B5EF4-FFF2-40B4-BE49-F238E27FC236}">
                <a16:creationId xmlns:a16="http://schemas.microsoft.com/office/drawing/2014/main" id="{CF930364-D435-DFFC-1D04-C54ECD72C0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2205</Words>
  <Application>Microsoft Office PowerPoint</Application>
  <PresentationFormat>Custom</PresentationFormat>
  <Paragraphs>244</Paragraphs>
  <Slides>22</Slides>
  <Notes>22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League Spartan</vt:lpstr>
      <vt:lpstr>Bobby Jones</vt:lpstr>
      <vt:lpstr>Glacial Indifference</vt:lpstr>
      <vt:lpstr>Bobby Jones Bold</vt:lpstr>
      <vt:lpstr>Calibri</vt:lpstr>
      <vt:lpstr>Glacial Indifference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Vaping Presentation MC</dc:title>
  <cp:lastModifiedBy>Joy Gray</cp:lastModifiedBy>
  <cp:revision>3</cp:revision>
  <dcterms:created xsi:type="dcterms:W3CDTF">2006-08-16T00:00:00Z</dcterms:created>
  <dcterms:modified xsi:type="dcterms:W3CDTF">2022-08-22T14:33:53Z</dcterms:modified>
  <dc:identifier>DAFH01HLD8I</dc:identifier>
</cp:coreProperties>
</file>